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  <p:sldMasterId id="2147484901" r:id="rId2"/>
    <p:sldMasterId id="2147484906" r:id="rId3"/>
  </p:sldMasterIdLst>
  <p:notesMasterIdLst>
    <p:notesMasterId r:id="rId43"/>
  </p:notesMasterIdLst>
  <p:handoutMasterIdLst>
    <p:handoutMasterId r:id="rId44"/>
  </p:handoutMasterIdLst>
  <p:sldIdLst>
    <p:sldId id="257" r:id="rId4"/>
    <p:sldId id="258" r:id="rId5"/>
    <p:sldId id="282" r:id="rId6"/>
    <p:sldId id="280" r:id="rId7"/>
    <p:sldId id="259" r:id="rId8"/>
    <p:sldId id="260" r:id="rId9"/>
    <p:sldId id="262" r:id="rId10"/>
    <p:sldId id="284" r:id="rId11"/>
    <p:sldId id="285" r:id="rId12"/>
    <p:sldId id="308" r:id="rId13"/>
    <p:sldId id="287" r:id="rId14"/>
    <p:sldId id="288" r:id="rId15"/>
    <p:sldId id="264" r:id="rId16"/>
    <p:sldId id="289" r:id="rId17"/>
    <p:sldId id="266" r:id="rId18"/>
    <p:sldId id="291" r:id="rId19"/>
    <p:sldId id="267" r:id="rId20"/>
    <p:sldId id="292" r:id="rId21"/>
    <p:sldId id="293" r:id="rId22"/>
    <p:sldId id="294" r:id="rId23"/>
    <p:sldId id="295" r:id="rId24"/>
    <p:sldId id="296" r:id="rId25"/>
    <p:sldId id="268" r:id="rId26"/>
    <p:sldId id="298" r:id="rId27"/>
    <p:sldId id="299" r:id="rId28"/>
    <p:sldId id="269" r:id="rId29"/>
    <p:sldId id="300" r:id="rId30"/>
    <p:sldId id="270" r:id="rId31"/>
    <p:sldId id="301" r:id="rId32"/>
    <p:sldId id="271" r:id="rId33"/>
    <p:sldId id="272" r:id="rId34"/>
    <p:sldId id="273" r:id="rId35"/>
    <p:sldId id="307" r:id="rId36"/>
    <p:sldId id="275" r:id="rId37"/>
    <p:sldId id="303" r:id="rId38"/>
    <p:sldId id="276" r:id="rId39"/>
    <p:sldId id="281" r:id="rId40"/>
    <p:sldId id="309" r:id="rId41"/>
    <p:sldId id="306" r:id="rId4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D6339"/>
    <a:srgbClr val="E2381C"/>
    <a:srgbClr val="6600FF"/>
    <a:srgbClr val="000000"/>
    <a:srgbClr val="DE6114"/>
    <a:srgbClr val="D1742F"/>
    <a:srgbClr val="DC3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472" autoAdjust="0"/>
  </p:normalViewPr>
  <p:slideViewPr>
    <p:cSldViewPr>
      <p:cViewPr>
        <p:scale>
          <a:sx n="72" d="100"/>
          <a:sy n="72" d="100"/>
        </p:scale>
        <p:origin x="-13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412" y="-120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9FF205-57B8-46FA-A47B-723B263D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32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188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D1B2B8-9843-45C8-A553-E29E672C1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5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2FDCB3BD-61C3-4055-BC04-38178C3FF117}" type="slidenum">
              <a:rPr kumimoji="0" lang="en-US" sz="1200" smtClean="0">
                <a:latin typeface="Arial" charset="0"/>
              </a:rPr>
              <a:pPr eaLnBrk="1" hangingPunct="1"/>
              <a:t>1</a:t>
            </a:fld>
            <a:endParaRPr kumimoji="0" lang="en-US" sz="12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endParaRPr kumimoji="0" lang="fr-BE" sz="1200" smtClean="0">
              <a:latin typeface="Arial" charset="0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35588F20-467A-422A-9CC2-3E118E099153}" type="slidenum">
              <a:rPr kumimoji="0" lang="en-US" sz="1200" smtClean="0">
                <a:latin typeface="Arial" charset="0"/>
              </a:rPr>
              <a:pPr eaLnBrk="1" hangingPunct="1"/>
              <a:t>37</a:t>
            </a:fld>
            <a:endParaRPr kumimoji="0"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endParaRPr kumimoji="0" lang="fr-BE" sz="1200" smtClean="0">
              <a:latin typeface="Arial" charset="0"/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12A12FE7-2CAC-45E2-AC63-1366F2225D8E}" type="slidenum">
              <a:rPr kumimoji="0" lang="en-US" sz="1200" smtClean="0">
                <a:latin typeface="Arial" charset="0"/>
              </a:rPr>
              <a:pPr eaLnBrk="1" hangingPunct="1"/>
              <a:t>38</a:t>
            </a:fld>
            <a:endParaRPr kumimoji="0"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6092825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2"/>
          <p:cNvSpPr>
            <a:spLocks noChangeShapeType="1"/>
          </p:cNvSpPr>
          <p:nvPr userDrawn="1"/>
        </p:nvSpPr>
        <p:spPr bwMode="auto">
          <a:xfrm>
            <a:off x="539750" y="6083300"/>
            <a:ext cx="85963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  <a:p>
            <a:pPr eaLnBrk="0" hangingPunct="0">
              <a:defRPr/>
            </a:pPr>
            <a:endParaRPr lang="en-US" sz="1200" dirty="0" smtClean="0">
              <a:solidFill>
                <a:schemeClr val="tx2"/>
              </a:solidFill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539552" y="738188"/>
            <a:ext cx="859361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3D8EE6B-77F9-4BA3-B1B0-C997917CB8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7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nly Logo Belsp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g_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84698" y="665163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378074" y="6108700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CEE7-809F-4E83-9A8B-AEE4A99E57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03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Only Logo Belsp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g_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384698" y="665163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78074" y="6108700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237288"/>
            <a:ext cx="122396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BACE-4037-4EE9-8562-7880990CFB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147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72188"/>
            <a:ext cx="9350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297863" y="0"/>
          <a:ext cx="828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3" y="0"/>
                        <a:ext cx="828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2"/>
          <p:cNvSpPr>
            <a:spLocks noChangeShapeType="1"/>
          </p:cNvSpPr>
          <p:nvPr userDrawn="1"/>
        </p:nvSpPr>
        <p:spPr bwMode="auto">
          <a:xfrm>
            <a:off x="529838" y="725488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750" y="6065838"/>
            <a:ext cx="85963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0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nly Logo Belsp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g_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95536" y="738188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377825" y="6132513"/>
            <a:ext cx="87487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400" y="58515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A021-7126-45E4-890E-A3CD65D898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02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6092825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2"/>
          <p:cNvSpPr>
            <a:spLocks noChangeShapeType="1"/>
          </p:cNvSpPr>
          <p:nvPr userDrawn="1"/>
        </p:nvSpPr>
        <p:spPr bwMode="auto">
          <a:xfrm>
            <a:off x="539750" y="6083300"/>
            <a:ext cx="85963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  <a:p>
            <a:pPr eaLnBrk="0" hangingPunct="0">
              <a:defRPr/>
            </a:pPr>
            <a:endParaRPr lang="en-US" sz="1200" dirty="0" smtClean="0">
              <a:solidFill>
                <a:srgbClr val="1F497D"/>
              </a:solidFill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539552" y="738188"/>
            <a:ext cx="859361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BBE47F-CA9C-4A5A-B9FC-DC635ACA97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8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72188"/>
            <a:ext cx="9350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297863" y="0"/>
          <a:ext cx="828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3" y="0"/>
                        <a:ext cx="828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2"/>
          <p:cNvSpPr>
            <a:spLocks noChangeShapeType="1"/>
          </p:cNvSpPr>
          <p:nvPr userDrawn="1"/>
        </p:nvSpPr>
        <p:spPr bwMode="auto">
          <a:xfrm>
            <a:off x="529838" y="725488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750" y="6065838"/>
            <a:ext cx="85963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21FD58-B4A2-45DF-9DD7-87ED2F3FF2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3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nly Logo Belsp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g_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84698" y="738188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377825" y="6132513"/>
            <a:ext cx="87487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B3E2-AEB0-4AC3-B52C-1793ED0C65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4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Only Logo Belsp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g_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384698" y="738188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77825" y="6132513"/>
            <a:ext cx="87487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237288"/>
            <a:ext cx="122396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83AF1-2CA3-484B-9980-DDDFEDEE344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1917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165850"/>
            <a:ext cx="8286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2"/>
          <p:cNvSpPr>
            <a:spLocks noChangeShapeType="1"/>
          </p:cNvSpPr>
          <p:nvPr userDrawn="1"/>
        </p:nvSpPr>
        <p:spPr bwMode="auto">
          <a:xfrm>
            <a:off x="539552" y="6059488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  <a:p>
            <a:pPr eaLnBrk="0" hangingPunct="0">
              <a:defRPr/>
            </a:pPr>
            <a:endParaRPr lang="en-US" sz="1200" dirty="0" smtClean="0">
              <a:solidFill>
                <a:srgbClr val="1F497D"/>
              </a:solidFill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384698" y="665163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437432E-5A84-4158-8A6D-8AAAB10B04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96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72188"/>
            <a:ext cx="9350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297863" y="0"/>
          <a:ext cx="828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3" y="0"/>
                        <a:ext cx="828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2"/>
          <p:cNvSpPr>
            <a:spLocks noChangeShapeType="1"/>
          </p:cNvSpPr>
          <p:nvPr userDrawn="1"/>
        </p:nvSpPr>
        <p:spPr bwMode="auto">
          <a:xfrm>
            <a:off x="529838" y="725488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40438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9AFE984-BFAF-4135-A255-E0120FBB43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194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vmlDrawing" Target="../drawings/vmlDrawing5.vml"/><Relationship Id="rId5" Type="http://schemas.openxmlformats.org/officeDocument/2006/relationships/theme" Target="../theme/theme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vmlDrawing" Target="../drawings/vmlDrawing10.vml"/><Relationship Id="rId5" Type="http://schemas.openxmlformats.org/officeDocument/2006/relationships/theme" Target="../theme/them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1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3" descr="Only Logo Belspo 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g_log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Object 84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8" imgW="1968254" imgH="2374603" progId="">
                  <p:embed/>
                </p:oleObj>
              </mc:Choice>
              <mc:Fallback>
                <p:oleObj name="Image" r:id="rId8" imgW="1968254" imgH="2374603" progId="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384698" y="738188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77825" y="6132513"/>
            <a:ext cx="87487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019925" y="6267450"/>
            <a:ext cx="1296988" cy="3302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22E2650-A541-4ECB-B581-E918CFD891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  <a:cs typeface="+mn-cs"/>
              </a:rPr>
              <a:t>PAI-VII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052" name="Picture 3" descr="Only Logo Belspo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bg_logo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4" name="Object 63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Image" r:id="rId9" imgW="1968254" imgH="2374603" progId="">
                  <p:embed/>
                </p:oleObj>
              </mc:Choice>
              <mc:Fallback>
                <p:oleObj name="Image" r:id="rId9" imgW="1968254" imgH="2374603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384698" y="738188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77825" y="6132513"/>
            <a:ext cx="87487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019925" y="6267450"/>
            <a:ext cx="1296988" cy="3302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0CC086-B805-43DB-9694-E6FA30D19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3076" name="Picture 3" descr="Only Logo Belspo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19813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g_logo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" name="Object 63"/>
          <p:cNvGraphicFramePr>
            <a:graphicFrameLocks noChangeAspect="1"/>
          </p:cNvGraphicFramePr>
          <p:nvPr/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age" r:id="rId9" imgW="1968254" imgH="2374603" progId="">
                  <p:embed/>
                </p:oleObj>
              </mc:Choice>
              <mc:Fallback>
                <p:oleObj name="Image" r:id="rId9" imgW="1968254" imgH="2374603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384698" y="665163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77825" y="6132513"/>
            <a:ext cx="874871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019925" y="6267450"/>
            <a:ext cx="1296988" cy="3302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B3EC8A5-B5BF-4F0F-A02D-2A557E08D7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PAI-VII </a:t>
            </a:r>
            <a:r>
              <a:rPr kumimoji="0" lang="nl-BE" sz="1200" dirty="0" err="1" smtClean="0">
                <a:solidFill>
                  <a:schemeClr val="tx2"/>
                </a:solidFill>
              </a:rPr>
              <a:t>Information</a:t>
            </a:r>
            <a:endParaRPr kumimoji="0" lang="nl-BE" sz="1200" dirty="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ap-secretariat@belspo.b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po.be/bcc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spo.be/ia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922588" y="4929188"/>
            <a:ext cx="4321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1800" b="1">
                <a:latin typeface="Arial" charset="0"/>
              </a:rPr>
              <a:t>09/11/2012</a:t>
            </a:r>
          </a:p>
          <a:p>
            <a:pPr algn="ctr" eaLnBrk="1" hangingPunct="1">
              <a:spcBef>
                <a:spcPct val="50000"/>
              </a:spcBef>
            </a:pPr>
            <a:r>
              <a:rPr lang="nl-BE" sz="1800" b="1">
                <a:latin typeface="Arial" charset="0"/>
              </a:rPr>
              <a:t>13/11/2012</a:t>
            </a:r>
            <a:endParaRPr lang="en-US" sz="1800" b="1">
              <a:latin typeface="Arial" charset="0"/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619250" y="1697038"/>
            <a:ext cx="7056438" cy="146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BE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PAI PHASE VII</a:t>
            </a:r>
          </a:p>
          <a:p>
            <a:pPr algn="ctr">
              <a:spcBef>
                <a:spcPct val="50000"/>
              </a:spcBef>
              <a:defRPr/>
            </a:pPr>
            <a:r>
              <a:rPr lang="nl-BE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(2012 - 2017)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1482725" y="3357563"/>
            <a:ext cx="7199313" cy="1446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nl-BE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nl-BE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Séances</a:t>
            </a:r>
            <a:r>
              <a:rPr lang="nl-BE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nl-BE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d’information</a:t>
            </a:r>
            <a:endParaRPr lang="nl-BE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750" y="60325"/>
            <a:ext cx="76327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Organisation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du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réseau</a:t>
            </a:r>
            <a:r>
              <a:rPr lang="nl-BE" sz="4400" b="1" dirty="0">
                <a:latin typeface="+mj-lt"/>
                <a:ea typeface="+mj-ea"/>
                <a:cs typeface="+mj-cs"/>
              </a:rPr>
              <a:t>  </a:t>
            </a:r>
            <a:r>
              <a:rPr lang="nl-BE" sz="3600" b="1" dirty="0">
                <a:latin typeface="+mj-lt"/>
                <a:ea typeface="+mj-ea"/>
                <a:cs typeface="+mj-cs"/>
              </a:rPr>
              <a:t>(3)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84213" y="836613"/>
            <a:ext cx="84597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9144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b="1" u="sng">
                <a:latin typeface="Arial" charset="0"/>
              </a:rPr>
              <a:t>Directives pour le site web</a:t>
            </a:r>
          </a:p>
          <a:p>
            <a:pPr lvl="1" eaLnBrk="1" hangingPunct="1">
              <a:spcBef>
                <a:spcPts val="8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noms des partenaires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résumé et/ou description du projet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liste des publications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agenda des réunions PAI, conférences, workshops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informations sur les écoles doctorales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offres d’emploi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newsletter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forum de discussion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300">
                <a:latin typeface="Arial" charset="0"/>
              </a:rPr>
              <a:t>rapports annuels</a:t>
            </a: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" charset="0"/>
              </a:rPr>
              <a:t>	</a:t>
            </a:r>
            <a:r>
              <a:rPr lang="fr-FR" sz="1800" u="sng">
                <a:latin typeface="Arial" charset="0"/>
              </a:rPr>
              <a:t>Si nécessaire</a:t>
            </a:r>
            <a:r>
              <a:rPr lang="fr-FR" sz="1800">
                <a:latin typeface="Arial" charset="0"/>
              </a:rPr>
              <a:t> :</a:t>
            </a:r>
            <a:r>
              <a:rPr lang="fr-FR" sz="1800" b="1">
                <a:latin typeface="Arial" charset="0"/>
              </a:rPr>
              <a:t> mot de passe pour zone d’accès restreint </a:t>
            </a:r>
          </a:p>
          <a:p>
            <a:pPr eaLnBrk="1" hangingPunct="1"/>
            <a:r>
              <a:rPr lang="fr-FR" sz="1800" b="1">
                <a:latin typeface="Arial" charset="0"/>
              </a:rPr>
              <a:t>	</a:t>
            </a:r>
            <a:r>
              <a:rPr lang="fr-FR" sz="1800" u="sng">
                <a:latin typeface="Arial" charset="0"/>
              </a:rPr>
              <a:t>Ne pas oublier</a:t>
            </a:r>
            <a:r>
              <a:rPr lang="fr-FR" sz="1800" b="1">
                <a:latin typeface="Arial" charset="0"/>
              </a:rPr>
              <a:t> </a:t>
            </a:r>
            <a:r>
              <a:rPr lang="fr-FR" sz="1800">
                <a:latin typeface="Arial" charset="0"/>
              </a:rPr>
              <a:t>:</a:t>
            </a:r>
            <a:r>
              <a:rPr lang="fr-FR" sz="1800" b="1">
                <a:latin typeface="Arial" charset="0"/>
              </a:rPr>
              <a:t> logos + liens vers les sites web Belspo et PAI</a:t>
            </a:r>
          </a:p>
        </p:txBody>
      </p:sp>
      <p:sp>
        <p:nvSpPr>
          <p:cNvPr id="2458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05306532-4491-42D7-9668-F2ADC054A340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10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750" y="60325"/>
            <a:ext cx="76327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Organisation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du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réseau</a:t>
            </a:r>
            <a:r>
              <a:rPr lang="nl-BE" sz="4400" b="1" dirty="0">
                <a:latin typeface="+mj-lt"/>
                <a:ea typeface="+mj-ea"/>
                <a:cs typeface="+mj-cs"/>
              </a:rPr>
              <a:t>  </a:t>
            </a:r>
            <a:r>
              <a:rPr lang="nl-BE" sz="3600" b="1" dirty="0">
                <a:latin typeface="+mj-lt"/>
                <a:ea typeface="+mj-ea"/>
                <a:cs typeface="+mj-cs"/>
              </a:rPr>
              <a:t>(4)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95288" y="1484313"/>
            <a:ext cx="846137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9144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800" b="1">
                <a:latin typeface="Arial" charset="0"/>
              </a:rPr>
              <a:t>	</a:t>
            </a:r>
            <a:r>
              <a:rPr lang="nl-BE" sz="2800" b="1" u="sng">
                <a:latin typeface="Arial" charset="0"/>
              </a:rPr>
              <a:t>Network-driven training activitities</a:t>
            </a:r>
          </a:p>
          <a:p>
            <a:pPr lvl="1" eaLnBrk="1" hangingPunct="1">
              <a:spcBef>
                <a:spcPts val="3600"/>
              </a:spcBef>
              <a:buFont typeface="Wingdings" pitchFamily="2" charset="2"/>
              <a:buChar char="§"/>
            </a:pPr>
            <a:r>
              <a:rPr lang="nl-BE" sz="2800">
                <a:latin typeface="Arial" charset="0"/>
              </a:rPr>
              <a:t>Pour promouvoir la formation interdisciplinaire des doctorants et des postdoctorants</a:t>
            </a:r>
          </a:p>
          <a:p>
            <a:pPr lvl="1" eaLnBrk="1" hangingPunct="1">
              <a:spcBef>
                <a:spcPts val="3000"/>
              </a:spcBef>
              <a:buFont typeface="Wingdings" pitchFamily="2" charset="2"/>
              <a:buChar char="§"/>
            </a:pPr>
            <a:r>
              <a:rPr lang="nl-BE" sz="2800">
                <a:latin typeface="Arial" charset="0"/>
              </a:rPr>
              <a:t>Graduate school, summer schools etc….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nl-BE" sz="2800">
              <a:latin typeface="Arial" charset="0"/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203575" y="5300663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nl-BE"/>
          </a:p>
        </p:txBody>
      </p:sp>
      <p:sp>
        <p:nvSpPr>
          <p:cNvPr id="2560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A1022BAA-BAC7-4FA6-894D-68E89E4B4E2E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11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87450" y="1370013"/>
            <a:ext cx="77057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defTabSz="457200" eaLnBrk="0" hangingPunct="0"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defTabSz="457200" eaLnBrk="0" hangingPunct="0"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defTabSz="457200" eaLnBrk="0" hangingPunct="0"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defTabSz="457200" eaLnBrk="0" hangingPunct="0"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Organisation régulière de réunions (WP-meetings)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Contacts entre les chercheurs des différentes équipes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Echanges de personnes, informations, matériels…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Partage d’équipement, de banques de données…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Activités communes : network-driven training activities, colloques, co-supervision de thèses, …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Participation collective : co-publications, projets EU…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Site web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100">
                <a:latin typeface="Arial" charset="0"/>
              </a:rPr>
              <a:t>Newsletter électronique,…	</a:t>
            </a:r>
            <a:endParaRPr lang="en-US" sz="2100">
              <a:latin typeface="Arial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955675" y="836613"/>
            <a:ext cx="702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b="1" u="sng">
                <a:latin typeface="Arial" charset="0"/>
              </a:rPr>
              <a:t>Bonnes pratiques d’un réseau PAI</a:t>
            </a:r>
            <a:endParaRPr lang="fr-FR" sz="2400" b="1" u="sng">
              <a:latin typeface="Arial" charset="0"/>
            </a:endParaRP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88B1BA8E-89C4-460D-98DD-DA8553AD962F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12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750" y="60325"/>
            <a:ext cx="76327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Organisation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du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réseau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(5)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116013" y="1844675"/>
            <a:ext cx="7488237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nl-BE" sz="260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r-FR" sz="2600">
                <a:latin typeface="Arial" charset="0"/>
              </a:rPr>
              <a:t>Suivi de chaque partenariat par un promoteur belge</a:t>
            </a:r>
          </a:p>
          <a:p>
            <a:pPr eaLnBrk="1" hangingPunct="1">
              <a:buFont typeface="Wingdings" pitchFamily="2" charset="2"/>
              <a:buChar char="§"/>
            </a:pPr>
            <a:endParaRPr lang="fr-FR" sz="260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r-FR" sz="2600">
                <a:latin typeface="Arial" charset="0"/>
              </a:rPr>
              <a:t>Contrat entre l’institution du partenaire international et l’université du promoteur belge</a:t>
            </a:r>
          </a:p>
          <a:p>
            <a:pPr eaLnBrk="1" hangingPunct="1">
              <a:buFont typeface="Wingdings" pitchFamily="2" charset="2"/>
              <a:buChar char="§"/>
            </a:pPr>
            <a:endParaRPr lang="fr-FR" sz="260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nl-BE" sz="2600">
              <a:latin typeface="Arial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971550" y="1268413"/>
            <a:ext cx="730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BE" sz="2800" i="1" u="sng">
              <a:latin typeface="Arial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609600" y="1196975"/>
            <a:ext cx="8715375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BE" sz="2750" b="1" u="sng" dirty="0" err="1" smtClean="0">
                <a:latin typeface="Arial" charset="0"/>
                <a:cs typeface="+mn-cs"/>
              </a:rPr>
              <a:t>Collaboration</a:t>
            </a:r>
            <a:r>
              <a:rPr lang="nl-BE" sz="2750" b="1" u="sng" dirty="0" smtClean="0">
                <a:latin typeface="Arial" charset="0"/>
                <a:cs typeface="+mn-cs"/>
              </a:rPr>
              <a:t> </a:t>
            </a:r>
            <a:r>
              <a:rPr lang="nl-BE" sz="2750" b="1" u="sng" dirty="0" err="1" smtClean="0">
                <a:latin typeface="Arial" charset="0"/>
                <a:cs typeface="+mn-cs"/>
              </a:rPr>
              <a:t>avec</a:t>
            </a:r>
            <a:r>
              <a:rPr lang="nl-BE" sz="2750" b="1" u="sng" dirty="0" smtClean="0">
                <a:latin typeface="Arial" charset="0"/>
                <a:cs typeface="+mn-cs"/>
              </a:rPr>
              <a:t> les </a:t>
            </a:r>
            <a:r>
              <a:rPr lang="nl-BE" sz="2750" b="1" u="sng" dirty="0" err="1" smtClean="0">
                <a:latin typeface="Arial" charset="0"/>
                <a:cs typeface="+mn-cs"/>
              </a:rPr>
              <a:t>partenaires</a:t>
            </a:r>
            <a:r>
              <a:rPr lang="nl-BE" sz="2750" b="1" u="sng" dirty="0" smtClean="0">
                <a:latin typeface="Arial" charset="0"/>
                <a:cs typeface="+mn-cs"/>
              </a:rPr>
              <a:t> </a:t>
            </a:r>
            <a:r>
              <a:rPr lang="nl-BE" sz="2750" b="1" u="sng" dirty="0" err="1" smtClean="0">
                <a:latin typeface="Arial" charset="0"/>
                <a:cs typeface="+mn-cs"/>
              </a:rPr>
              <a:t>internationaux</a:t>
            </a:r>
            <a:endParaRPr lang="en-US" sz="2750" b="1" u="sng" dirty="0">
              <a:latin typeface="Arial" charset="0"/>
              <a:cs typeface="+mn-cs"/>
            </a:endParaRPr>
          </a:p>
        </p:txBody>
      </p:sp>
      <p:sp>
        <p:nvSpPr>
          <p:cNvPr id="276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48E2CA04-33D5-4A02-BEC6-983B1EA4213C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13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750" y="60325"/>
            <a:ext cx="76327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Organisation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du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réseau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(6)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C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ategories</a:t>
            </a:r>
            <a:r>
              <a:rPr lang="nl-BE" sz="4400" b="1" dirty="0">
                <a:latin typeface="+mj-lt"/>
                <a:ea typeface="+mj-ea"/>
                <a:cs typeface="+mj-cs"/>
              </a:rPr>
              <a:t> de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dépenses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692275" y="1474788"/>
            <a:ext cx="702151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>
                <a:latin typeface="Arial" charset="0"/>
              </a:rPr>
              <a:t>Personnel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>
                <a:latin typeface="Arial" charset="0"/>
              </a:rPr>
              <a:t>Fonctionnement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>
                <a:latin typeface="Arial" charset="0"/>
              </a:rPr>
              <a:t>Equipement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>
                <a:latin typeface="Arial" charset="0"/>
              </a:rPr>
              <a:t>Sous-traitance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>
                <a:latin typeface="Arial" charset="0"/>
              </a:rPr>
              <a:t>Frais généraux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>
                <a:latin typeface="Arial" charset="0"/>
              </a:rPr>
              <a:t>Partenariat international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en-US" sz="3000" i="1" u="sng">
              <a:latin typeface="Arial" charset="0"/>
            </a:endParaRP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C297DD38-A8F4-4452-8EE4-A91B23DFEC57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14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Personnel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F5724E33-B42B-4C51-BB4D-77E1C7E6F2EB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15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702" name="Espace réservé du contenu 2"/>
          <p:cNvSpPr txBox="1">
            <a:spLocks/>
          </p:cNvSpPr>
          <p:nvPr/>
        </p:nvSpPr>
        <p:spPr bwMode="auto">
          <a:xfrm>
            <a:off x="609600" y="1268413"/>
            <a:ext cx="8534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Budget personnel = </a:t>
            </a:r>
            <a:r>
              <a:rPr kumimoji="0" lang="fr-BE" sz="2600">
                <a:solidFill>
                  <a:srgbClr val="000000"/>
                </a:solidFill>
                <a:latin typeface="Arial" charset="0"/>
              </a:rPr>
              <a:t>minimum 60% budget total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Bourses doctorales et postdoctorales</a:t>
            </a:r>
          </a:p>
          <a:p>
            <a:pPr eaLnBrk="1" hangingPunct="1">
              <a:spcBef>
                <a:spcPts val="600"/>
              </a:spcBef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	</a:t>
            </a:r>
            <a:r>
              <a:rPr kumimoji="0" lang="fr-BE" sz="2600">
                <a:solidFill>
                  <a:srgbClr val="000000"/>
                </a:solidFill>
                <a:latin typeface="Arial" charset="0"/>
              </a:rPr>
              <a:t>= maximum 60% budget personnel</a:t>
            </a:r>
          </a:p>
          <a:p>
            <a:pPr eaLnBrk="1" hangingPunct="1">
              <a:spcBef>
                <a:spcPts val="600"/>
              </a:spcBef>
            </a:pPr>
            <a:r>
              <a:rPr kumimoji="0" lang="fr-BE" sz="2600">
                <a:solidFill>
                  <a:srgbClr val="000000"/>
                </a:solidFill>
                <a:latin typeface="Arial" charset="0"/>
              </a:rPr>
              <a:t>	(dérogation si budget total &lt; 600.000 €)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r>
              <a:rPr lang="nl-BE" sz="2800">
                <a:solidFill>
                  <a:srgbClr val="000000"/>
                </a:solidFill>
                <a:latin typeface="Arial" charset="0"/>
              </a:rPr>
              <a:t>Au moins 1 scientifique à temps plein</a:t>
            </a:r>
          </a:p>
          <a:p>
            <a:pPr eaLnBrk="1" hangingPunct="1">
              <a:spcBef>
                <a:spcPts val="600"/>
              </a:spcBef>
            </a:pPr>
            <a:r>
              <a:rPr lang="nl-BE" sz="2800">
                <a:solidFill>
                  <a:srgbClr val="000000"/>
                </a:solidFill>
                <a:latin typeface="Arial" charset="0"/>
              </a:rPr>
              <a:t>	(</a:t>
            </a:r>
            <a:r>
              <a:rPr lang="nl-BE" sz="2600">
                <a:solidFill>
                  <a:srgbClr val="000000"/>
                </a:solidFill>
                <a:latin typeface="Arial" charset="0"/>
              </a:rPr>
              <a:t>ou l’équivalent à temps partiel</a:t>
            </a:r>
            <a:r>
              <a:rPr lang="nl-BE" sz="28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r>
              <a:rPr lang="nl-BE" sz="2800">
                <a:solidFill>
                  <a:srgbClr val="000000"/>
                </a:solidFill>
                <a:latin typeface="Arial" charset="0"/>
              </a:rPr>
              <a:t> Au moins 1 chercheur postdoc pour les équipes ayant un budget ≥ 900.000 </a:t>
            </a: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€</a:t>
            </a:r>
            <a:r>
              <a:rPr lang="nl-BE" sz="28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nl-BE" sz="2400">
                <a:solidFill>
                  <a:srgbClr val="000000"/>
                </a:solidFill>
                <a:latin typeface="Arial" charset="0"/>
              </a:rPr>
              <a:t>recommandation</a:t>
            </a:r>
            <a:r>
              <a:rPr lang="nl-BE" sz="28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endParaRPr lang="nl-BE" sz="2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endParaRPr kumimoji="0" lang="fr-BE" sz="2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§"/>
            </a:pPr>
            <a:endParaRPr kumimoji="0" lang="fr-BE" sz="28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Personnel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072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4167F11F-AE55-4E05-B084-2D80197FD70B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16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373188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B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Contrat de travail ou convention de bourse</a:t>
            </a:r>
          </a:p>
          <a:p>
            <a:pPr marL="914400" lvl="1" indent="-457200" fontAlgn="auto">
              <a:spcBef>
                <a:spcPts val="360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fr-BE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Durée : 1 an minimum (sauf dérogation)</a:t>
            </a:r>
          </a:p>
          <a:p>
            <a:pPr marL="901700" lvl="1" indent="-444500" fontAlgn="auto">
              <a:spcBef>
                <a:spcPts val="360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fr-BE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Promoteur PAI nommément mentionné</a:t>
            </a:r>
          </a:p>
          <a:p>
            <a:pPr marL="901700" lvl="1" indent="-457200" fontAlgn="auto">
              <a:spcBef>
                <a:spcPts val="360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fr-BE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Copie transmise dès l’entrée en service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-"/>
              <a:defRPr/>
            </a:pPr>
            <a:endParaRPr kumimoji="0" lang="fr-BE" sz="2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0" lang="fr-BE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0C268E23-B3E6-4D9D-9704-97F6556D1B7A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17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Fonctionnement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906334" y="1052736"/>
            <a:ext cx="80645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kumimoji="0" lang="fr-BE" sz="2800" u="sng" dirty="0" smtClean="0">
                <a:latin typeface="Arial" charset="0"/>
              </a:rPr>
              <a:t>«Forfait»</a:t>
            </a:r>
            <a:r>
              <a:rPr kumimoji="0" lang="fr-BE" sz="2800" dirty="0" smtClean="0">
                <a:latin typeface="Arial" charset="0"/>
              </a:rPr>
              <a:t> =  maximum 15% du budget total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kumimoji="0" lang="fr-BE" sz="2800" dirty="0" smtClean="0"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BE" sz="2800" dirty="0" smtClean="0">
                <a:latin typeface="Arial" charset="0"/>
              </a:rPr>
              <a:t>Tout type de dépense liée au projet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0" lang="fr-BE" sz="2800" dirty="0" smtClean="0"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BE" sz="2800" dirty="0" smtClean="0">
                <a:latin typeface="Arial" charset="0"/>
              </a:rPr>
              <a:t>Pas de justificatifs à envoyer à </a:t>
            </a:r>
            <a:r>
              <a:rPr kumimoji="0" lang="fr-BE" sz="2800" dirty="0" err="1" smtClean="0">
                <a:latin typeface="Arial" charset="0"/>
              </a:rPr>
              <a:t>Belspo</a:t>
            </a:r>
            <a:endParaRPr kumimoji="0" lang="fr-BE" sz="2800" dirty="0" smtClean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0" lang="fr-BE" sz="2800" dirty="0" smtClean="0"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BE" sz="2800" dirty="0" smtClean="0">
                <a:solidFill>
                  <a:srgbClr val="000000"/>
                </a:solidFill>
                <a:latin typeface="Arial" charset="0"/>
              </a:rPr>
              <a:t>Mais possibilité d’un contrôle par audit 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kumimoji="0" lang="fr-BE" sz="2800" dirty="0" smtClean="0">
                <a:latin typeface="Arial" charset="0"/>
              </a:rPr>
              <a:t>  		</a:t>
            </a:r>
            <a:r>
              <a:rPr kumimoji="0" lang="fr-BE" sz="2400" dirty="0" smtClean="0">
                <a:solidFill>
                  <a:srgbClr val="000000"/>
                </a:solidFill>
                <a:latin typeface="Arial" charset="0"/>
              </a:rPr>
              <a:t>- Respect des lois et des règles internes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kumimoji="0" lang="fr-BE" sz="2400" dirty="0" smtClean="0">
                <a:solidFill>
                  <a:srgbClr val="000000"/>
                </a:solidFill>
                <a:latin typeface="Arial" charset="0"/>
              </a:rPr>
              <a:t>		- Forfait utilisé pour le projet (</a:t>
            </a:r>
            <a:r>
              <a:rPr kumimoji="0" lang="fr-BE" sz="2300" dirty="0" smtClean="0">
                <a:solidFill>
                  <a:srgbClr val="000000"/>
                </a:solidFill>
                <a:latin typeface="Arial" charset="0"/>
              </a:rPr>
              <a:t>compte du promoteur</a:t>
            </a:r>
            <a:r>
              <a:rPr kumimoji="0" lang="fr-BE" sz="2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kumimoji="0" lang="fr-BE" sz="280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BAB4625D-99D2-45B0-BEBA-364CC16DF0E3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18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Fonctionnement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(2)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609600" y="1196975"/>
            <a:ext cx="853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0" lang="fr-BE" sz="2800" u="sng" dirty="0" smtClean="0">
                <a:solidFill>
                  <a:srgbClr val="000000"/>
                </a:solidFill>
                <a:latin typeface="Arial" charset="0"/>
              </a:rPr>
              <a:t>Frais «hors forfait»</a:t>
            </a:r>
            <a:r>
              <a:rPr kumimoji="0" lang="fr-BE" sz="2800" dirty="0" smtClean="0">
                <a:solidFill>
                  <a:srgbClr val="000000"/>
                </a:solidFill>
                <a:latin typeface="Arial" charset="0"/>
              </a:rPr>
              <a:t> : à certaines conditions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kumimoji="0" lang="fr-BE" sz="2800" dirty="0" smtClean="0">
              <a:solidFill>
                <a:srgbClr val="000000"/>
              </a:solidFill>
              <a:latin typeface="Arial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kumimoji="0" lang="fr-BE" sz="2500" dirty="0" smtClean="0">
                <a:solidFill>
                  <a:srgbClr val="000000"/>
                </a:solidFill>
                <a:latin typeface="Arial" charset="0"/>
              </a:rPr>
              <a:t>Dépense &gt; 500 € TVAC </a:t>
            </a:r>
            <a:r>
              <a:rPr kumimoji="0" lang="fr-BE" dirty="0" smtClean="0">
                <a:solidFill>
                  <a:srgbClr val="000000"/>
                </a:solidFill>
                <a:latin typeface="Arial" charset="0"/>
              </a:rPr>
              <a:t>(montant de la pièce comptable)</a:t>
            </a:r>
          </a:p>
          <a:p>
            <a:pPr marL="1257300" lvl="2" indent="-342900" eaLnBrk="1" hangingPunct="1">
              <a:spcBef>
                <a:spcPct val="20000"/>
              </a:spcBef>
              <a:buFontTx/>
              <a:buChar char="-"/>
              <a:defRPr/>
            </a:pPr>
            <a:endParaRPr kumimoji="0" lang="fr-BE" dirty="0" smtClean="0">
              <a:solidFill>
                <a:srgbClr val="000000"/>
              </a:solidFill>
              <a:latin typeface="Arial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kumimoji="0" lang="fr-BE" sz="2500" dirty="0" smtClean="0">
                <a:solidFill>
                  <a:srgbClr val="000000"/>
                </a:solidFill>
                <a:latin typeface="Arial" charset="0"/>
              </a:rPr>
              <a:t>Dépense clairement reliée au projet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kumimoji="0" lang="fr-BE" sz="2500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kumimoji="0" lang="fr-BE" sz="2500" dirty="0" smtClean="0">
                <a:solidFill>
                  <a:srgbClr val="000000"/>
                </a:solidFill>
                <a:latin typeface="Arial" charset="0"/>
              </a:rPr>
              <a:t>-   Nom du promoteur ou d’un collègue sur la 	facture</a:t>
            </a:r>
          </a:p>
          <a:p>
            <a:pPr lvl="2" eaLnBrk="1" hangingPunct="1">
              <a:spcBef>
                <a:spcPct val="20000"/>
              </a:spcBef>
              <a:buFont typeface="Calibri" pitchFamily="34" charset="0"/>
              <a:buAutoNum type="arabicPeriod"/>
              <a:defRPr/>
            </a:pPr>
            <a:endParaRPr kumimoji="0" lang="fr-BE" sz="2800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kumimoji="0" lang="fr-BE" sz="2500" dirty="0" smtClean="0">
                <a:solidFill>
                  <a:srgbClr val="FF0000"/>
                </a:solidFill>
                <a:latin typeface="Arial" charset="0"/>
              </a:rPr>
              <a:t>Certaines dépenses sont exclues de cette possibilité</a:t>
            </a:r>
            <a:endParaRPr kumimoji="0" lang="en-GB" sz="2500" dirty="0" smtClean="0">
              <a:solidFill>
                <a:srgbClr val="FF0000"/>
              </a:solidFill>
              <a:latin typeface="Arial" charset="0"/>
            </a:endParaRPr>
          </a:p>
          <a:p>
            <a:pPr lvl="2" eaLnBrk="1" hangingPunct="1">
              <a:spcBef>
                <a:spcPct val="20000"/>
              </a:spcBef>
              <a:buFont typeface="Calibri" pitchFamily="34" charset="0"/>
              <a:buAutoNum type="arabicPeriod"/>
              <a:defRPr/>
            </a:pPr>
            <a:endParaRPr kumimoji="0" lang="fr-BE" sz="2800" b="1" dirty="0" smtClean="0">
              <a:solidFill>
                <a:srgbClr val="E2381C"/>
              </a:solidFill>
              <a:latin typeface="Arial" charset="0"/>
            </a:endParaRPr>
          </a:p>
          <a:p>
            <a:pPr lvl="2" eaLnBrk="1" hangingPunct="1">
              <a:spcBef>
                <a:spcPct val="20000"/>
              </a:spcBef>
              <a:buFont typeface="Calibri" pitchFamily="34" charset="0"/>
              <a:buAutoNum type="arabicPeriod"/>
              <a:defRPr/>
            </a:pPr>
            <a:endParaRPr kumimoji="0" lang="fr-BE" sz="2800" dirty="0" smtClean="0">
              <a:latin typeface="Arial" charset="0"/>
            </a:endParaRPr>
          </a:p>
          <a:p>
            <a:pPr lvl="2" eaLnBrk="1" hangingPunct="1">
              <a:spcBef>
                <a:spcPct val="20000"/>
              </a:spcBef>
              <a:buFont typeface="Calibri" pitchFamily="34" charset="0"/>
              <a:buAutoNum type="arabicPeriod"/>
              <a:defRPr/>
            </a:pPr>
            <a:endParaRPr kumimoji="0" lang="fr-BE" sz="2800" dirty="0" smtClean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kumimoji="0" lang="fr-BE" sz="3500" dirty="0" smtClean="0">
              <a:latin typeface="Arial" charset="0"/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3FFD6FC3-A48C-4810-AD7C-5C91BA035E59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19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Fonctionnement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(3)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4213" y="98107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kumimoji="0" lang="fr-FR" sz="2200" dirty="0"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213" y="1011238"/>
            <a:ext cx="8229600" cy="44465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Liste des dépenses exclues du «hors forfait»</a:t>
            </a:r>
            <a:r>
              <a:rPr kumimoji="0"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fontAlgn="auto">
              <a:spcBef>
                <a:spcPts val="3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Fournitures de bureau (y compris matériel informatique)</a:t>
            </a:r>
          </a:p>
          <a:p>
            <a:pPr marL="342900" indent="-342900" fontAlgn="auto"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Photocopies, documentation, expédition, télécom, assurances</a:t>
            </a:r>
          </a:p>
          <a:p>
            <a:pPr marL="342900" indent="-342900" fontAlgn="auto"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Déplacements et séjours en Belgique et à l’étranger</a:t>
            </a:r>
          </a:p>
          <a:p>
            <a:pPr marL="342900" indent="-342900" fontAlgn="auto"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Resto, traiteur, alimentation (sauf organisation workshops PAI)</a:t>
            </a:r>
          </a:p>
          <a:p>
            <a:pPr marL="342900" indent="-342900" fontAlgn="auto"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F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Factures internes pour achats de biens (économat, magasins généraux)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3175"/>
            <a:ext cx="5121275" cy="777875"/>
          </a:xfrm>
        </p:spPr>
        <p:txBody>
          <a:bodyPr/>
          <a:lstStyle/>
          <a:p>
            <a:pPr algn="l" eaLnBrk="1" hangingPunct="1"/>
            <a:r>
              <a:rPr lang="nl-NL" b="1" smtClean="0"/>
              <a:t>I. Introduction </a:t>
            </a:r>
            <a:r>
              <a:rPr lang="nl-NL" sz="3600" b="1" smtClean="0"/>
              <a:t>(1)</a:t>
            </a:r>
            <a:endParaRPr lang="en-US" sz="3600" b="1" smtClean="0"/>
          </a:p>
        </p:txBody>
      </p:sp>
      <p:sp>
        <p:nvSpPr>
          <p:cNvPr id="16387" name="Rectangle 108"/>
          <p:cNvSpPr>
            <a:spLocks noChangeArrowheads="1"/>
          </p:cNvSpPr>
          <p:nvPr/>
        </p:nvSpPr>
        <p:spPr bwMode="auto">
          <a:xfrm>
            <a:off x="1331913" y="298450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ctr"/>
            <a:endParaRPr lang="nl-BE"/>
          </a:p>
          <a:p>
            <a:pPr marL="457200" indent="-457200" algn="ctr"/>
            <a:endParaRPr lang="nl-BE">
              <a:latin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7A710465-B11E-486A-9E78-103FD706CD14}" type="slidenum">
              <a:rPr kumimoji="0" lang="fr-FR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</a:t>
            </a:fld>
            <a:endParaRPr kumimoji="0" lang="fr-FR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89" name="Rectangle 107"/>
          <p:cNvSpPr>
            <a:spLocks noChangeArrowheads="1"/>
          </p:cNvSpPr>
          <p:nvPr/>
        </p:nvSpPr>
        <p:spPr bwMode="auto">
          <a:xfrm>
            <a:off x="360363" y="1574800"/>
            <a:ext cx="878363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65113" indent="-265113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fr-FR" sz="2200" b="1">
                <a:latin typeface="Arial" charset="0"/>
              </a:rPr>
              <a:t>Frank MONTENY, </a:t>
            </a:r>
            <a:r>
              <a:rPr lang="nl-BE" sz="2200" b="1">
                <a:latin typeface="Arial" charset="0"/>
              </a:rPr>
              <a:t>chef du service “Programmes de recherche”</a:t>
            </a:r>
          </a:p>
          <a:p>
            <a:pPr marL="265113" indent="-265113">
              <a:spcBef>
                <a:spcPts val="3000"/>
              </a:spcBef>
              <a:buFont typeface="Wingdings" pitchFamily="2" charset="2"/>
              <a:buChar char="§"/>
            </a:pPr>
            <a:r>
              <a:rPr lang="fr-FR" sz="2200" b="1">
                <a:latin typeface="Arial" charset="0"/>
              </a:rPr>
              <a:t>Véronique FEYS et Corinne LEJOUR, g</a:t>
            </a:r>
            <a:r>
              <a:rPr lang="nl-BE" sz="2200" b="1">
                <a:latin typeface="Arial" charset="0"/>
              </a:rPr>
              <a:t>estionnaires de programme</a:t>
            </a:r>
          </a:p>
          <a:p>
            <a:pPr marL="265113" indent="-265113">
              <a:spcBef>
                <a:spcPts val="3000"/>
              </a:spcBef>
              <a:buFont typeface="Wingdings" pitchFamily="2" charset="2"/>
              <a:buChar char="§"/>
            </a:pPr>
            <a:r>
              <a:rPr lang="nl-BE" sz="2200" b="1">
                <a:latin typeface="Arial" charset="0"/>
              </a:rPr>
              <a:t>Dita USLU</a:t>
            </a:r>
            <a:r>
              <a:rPr lang="en-US" sz="2200" b="1">
                <a:latin typeface="Arial" charset="0"/>
              </a:rPr>
              <a:t> et Naziha BENALI, assistantes administratives</a:t>
            </a:r>
          </a:p>
          <a:p>
            <a:pPr marL="265113" indent="-265113">
              <a:spcBef>
                <a:spcPts val="3000"/>
              </a:spcBef>
              <a:buFont typeface="Wingdings" pitchFamily="2" charset="2"/>
              <a:buChar char="§"/>
            </a:pPr>
            <a:r>
              <a:rPr lang="en-US" sz="2200" b="1">
                <a:latin typeface="Arial" charset="0"/>
              </a:rPr>
              <a:t>Yves ROUSSEAU, Vincent MEUNIER, Geert VERSTRAETE et        Anne-Marie VAN DEN HUL, gestionnaires financiers</a:t>
            </a:r>
            <a:endParaRPr lang="fr-FR" sz="22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99743E77-6DE7-415F-A9FA-0330429774FA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20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Fonctionnement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(4)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4822" name="Content Placeholder 2"/>
          <p:cNvSpPr txBox="1">
            <a:spLocks/>
          </p:cNvSpPr>
          <p:nvPr/>
        </p:nvSpPr>
        <p:spPr bwMode="auto">
          <a:xfrm>
            <a:off x="611188" y="908050"/>
            <a:ext cx="84248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9144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fr-BE" sz="2500" u="sng">
                <a:solidFill>
                  <a:srgbClr val="000000"/>
                </a:solidFill>
                <a:latin typeface="Arial" charset="0"/>
              </a:rPr>
              <a:t>Exemples de dépenses possibles «hors forfait»</a:t>
            </a:r>
            <a:r>
              <a:rPr kumimoji="0" lang="fr-BE" sz="250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kumimoji="0" lang="fr-BE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kumimoji="0" lang="fr-BE" sz="2400">
                <a:solidFill>
                  <a:srgbClr val="000000"/>
                </a:solidFill>
                <a:latin typeface="Arial" charset="0"/>
              </a:rPr>
              <a:t>Facture interne pour prestation de services</a:t>
            </a:r>
          </a:p>
          <a:p>
            <a:pPr lvl="1" eaLnBrk="1" hangingPunct="1"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400">
                <a:solidFill>
                  <a:srgbClr val="000000"/>
                </a:solidFill>
                <a:latin typeface="Arial" charset="0"/>
              </a:rPr>
              <a:t>Rémunération de jobiste ou étudiant-travailleur</a:t>
            </a:r>
            <a:endParaRPr kumimoji="0" lang="en-GB" sz="240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400">
                <a:solidFill>
                  <a:srgbClr val="000000"/>
                </a:solidFill>
                <a:latin typeface="Arial" charset="0"/>
              </a:rPr>
              <a:t>Coût d’entretien d’un appareillage spécifique</a:t>
            </a:r>
          </a:p>
          <a:p>
            <a:pPr lvl="1" eaLnBrk="1" hangingPunct="1"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400">
                <a:solidFill>
                  <a:srgbClr val="000000"/>
                </a:solidFill>
                <a:latin typeface="Arial" charset="0"/>
              </a:rPr>
              <a:t>Indemnités aux chercheurs visiteurs</a:t>
            </a:r>
          </a:p>
          <a:p>
            <a:pPr lvl="1" eaLnBrk="1" hangingPunct="1"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400">
                <a:solidFill>
                  <a:srgbClr val="000000"/>
                </a:solidFill>
                <a:latin typeface="Arial" charset="0"/>
              </a:rPr>
              <a:t>Frais d’organisation d’événements PAI</a:t>
            </a:r>
          </a:p>
          <a:p>
            <a:pPr lvl="1" eaLnBrk="1" hangingPunct="1"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kumimoji="0" lang="fr-BE" sz="2400">
                <a:solidFill>
                  <a:srgbClr val="000000"/>
                </a:solidFill>
                <a:latin typeface="Arial" charset="0"/>
              </a:rPr>
              <a:t> Sous-traitance interne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fr-BE" sz="1800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0" lang="fr-BE" sz="1800" b="1">
                <a:solidFill>
                  <a:srgbClr val="000000"/>
                </a:solidFill>
                <a:latin typeface="Arial" charset="0"/>
              </a:rPr>
              <a:t>	  </a:t>
            </a:r>
            <a:r>
              <a:rPr kumimoji="0" lang="fr-BE" sz="2400">
                <a:solidFill>
                  <a:srgbClr val="FF0000"/>
                </a:solidFill>
                <a:latin typeface="Arial" charset="0"/>
              </a:rPr>
              <a:t>Pièce comptable &gt; 500 € TVAC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kumimoji="0" lang="fr-BE">
              <a:latin typeface="Arial" charset="0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265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5AE6E057-F9F9-4463-AFEE-B55E6CD9D031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21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Fonctionnement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(5)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5846" name="Content Placeholder 2"/>
          <p:cNvSpPr txBox="1">
            <a:spLocks/>
          </p:cNvSpPr>
          <p:nvPr/>
        </p:nvSpPr>
        <p:spPr bwMode="auto">
          <a:xfrm>
            <a:off x="755650" y="1196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fr-BE" sz="2800" u="sng">
                <a:latin typeface="Arial" charset="0"/>
              </a:rPr>
              <a:t>Sous-traitance interne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fr-BE" sz="2800" u="sng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r-FR" sz="2600">
                <a:latin typeface="Arial" charset="0"/>
              </a:rPr>
              <a:t> 	Pour les services d'un collègue d'une autre unité 	de recherche de son institution</a:t>
            </a:r>
          </a:p>
          <a:p>
            <a:pPr eaLnBrk="1" hangingPunct="1">
              <a:buFont typeface="Wingdings" pitchFamily="2" charset="2"/>
              <a:buChar char="§"/>
            </a:pPr>
            <a:endParaRPr lang="fr-FR" sz="260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r-FR" sz="2600">
                <a:latin typeface="Arial" charset="0"/>
              </a:rPr>
              <a:t>	Sous réserve de l'approbation du gestionnaire  	de programme : </a:t>
            </a:r>
          </a:p>
          <a:p>
            <a:pPr eaLnBrk="1" hangingPunct="1"/>
            <a:r>
              <a:rPr lang="fr-FR" sz="2600">
                <a:latin typeface="Arial" charset="0"/>
              </a:rPr>
              <a:t>	    via l’annexe 1 des directives administratives</a:t>
            </a:r>
            <a:r>
              <a:rPr lang="fr-FR" sz="3100">
                <a:latin typeface="Arial" charset="0"/>
              </a:rPr>
              <a:t/>
            </a:r>
            <a:br>
              <a:rPr lang="fr-FR" sz="3100">
                <a:latin typeface="Arial" charset="0"/>
              </a:rPr>
            </a:br>
            <a:r>
              <a:rPr lang="fr-FR" sz="3100">
                <a:latin typeface="Arial" charset="0"/>
              </a:rPr>
              <a:t> </a:t>
            </a:r>
            <a:endParaRPr kumimoji="0" lang="fr-BE" sz="3500" u="sng"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3713" y="4365625"/>
            <a:ext cx="2555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B6EEE6B1-F9B8-4B0C-ADA9-81A0F9F2465A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22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Fonctionnement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(6)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650" y="1125538"/>
            <a:ext cx="8229600" cy="485298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BE" sz="3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Remarques</a:t>
            </a:r>
            <a:r>
              <a:rPr kumimoji="0" lang="fr-BE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fr-BE" sz="32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B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 15 % en fonctionnement suffisant → possibilité d’y imputer  toutes les dépenses de fonctionnement sur le «forfait»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GB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fr-B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Aucune obligation de demander le «forfait»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B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maximum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0" lang="fr-BE" sz="28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0" lang="fr-BE" sz="2800" i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  <a:defRPr/>
            </a:pPr>
            <a:endParaRPr kumimoji="0" lang="fr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159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>
                <a:latin typeface="+mj-lt"/>
                <a:ea typeface="+mj-ea"/>
                <a:cs typeface="+mj-cs"/>
              </a:rPr>
              <a:t>Equipement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B46A376A-24E3-4750-811F-62E5BE189602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23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188" y="119697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en-GB" sz="3200" dirty="0">
              <a:latin typeface="+mn-lt"/>
              <a:cs typeface="+mn-cs"/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6529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673100" y="1557338"/>
            <a:ext cx="81915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Appareils et instruments scientifiques et techniques (y compris bureautique et informatique)</a:t>
            </a:r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Coût unitaire &gt; 500 € TVAC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endParaRPr kumimoji="0" lang="fr-BE" sz="260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endParaRPr kumimoji="0" lang="fr-BE" sz="260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</a:pPr>
            <a:r>
              <a:rPr kumimoji="0" lang="fr-BE" sz="2600">
                <a:solidFill>
                  <a:srgbClr val="000000"/>
                </a:solidFill>
                <a:latin typeface="Arial" charset="0"/>
              </a:rPr>
              <a:t>		</a:t>
            </a:r>
            <a:r>
              <a:rPr kumimoji="0" lang="fr-BE" sz="2600">
                <a:solidFill>
                  <a:srgbClr val="FF0000"/>
                </a:solidFill>
                <a:latin typeface="Arial" charset="0"/>
              </a:rPr>
              <a:t>Si achat &gt; 25.000 € et pas dans le plan 	d’acquisition → demander l’autorisation Belspo</a:t>
            </a:r>
            <a:endParaRPr kumimoji="0" lang="en-GB" sz="26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159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>
                <a:latin typeface="+mj-lt"/>
                <a:ea typeface="+mj-ea"/>
                <a:cs typeface="+mj-cs"/>
              </a:rPr>
              <a:t>Equipement </a:t>
            </a:r>
            <a:r>
              <a:rPr lang="nl-BE" sz="3600" b="1" dirty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CC18E0D8-58AB-4DA3-BEDD-678EAF33C1BE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24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18" name="Content Placeholder 2"/>
          <p:cNvSpPr txBox="1">
            <a:spLocks/>
          </p:cNvSpPr>
          <p:nvPr/>
        </p:nvSpPr>
        <p:spPr bwMode="auto">
          <a:xfrm>
            <a:off x="358775" y="1125538"/>
            <a:ext cx="878522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endParaRPr kumimoji="0" lang="fr-BE" sz="2400" dirty="0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kumimoji="0" lang="fr-FR" sz="2400" dirty="0">
                <a:latin typeface="Calibri" pitchFamily="34" charset="0"/>
              </a:rPr>
              <a:t>														facture = 1 PC complet</a:t>
            </a:r>
          </a:p>
          <a:p>
            <a:pPr eaLnBrk="1" hangingPunct="1">
              <a:spcBef>
                <a:spcPct val="20000"/>
              </a:spcBef>
            </a:pPr>
            <a:r>
              <a:rPr kumimoji="0" lang="fr-FR" sz="2400" dirty="0">
                <a:latin typeface="Calibri" pitchFamily="34" charset="0"/>
              </a:rPr>
              <a:t>					   → équipement si &gt; 500 €</a:t>
            </a:r>
          </a:p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fr-BE" sz="2400" dirty="0">
                <a:latin typeface="Calibri" pitchFamily="34" charset="0"/>
              </a:rPr>
              <a:t>	    	</a:t>
            </a:r>
          </a:p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endParaRPr kumimoji="0" lang="fr-BE" sz="2400" dirty="0"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endParaRPr kumimoji="0" lang="fr-BE" sz="2400" dirty="0"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endParaRPr kumimoji="0" lang="fr-BE" sz="2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kumimoji="0" lang="fr-BE" sz="2400" dirty="0">
                <a:latin typeface="Calibri" pitchFamily="34" charset="0"/>
              </a:rPr>
              <a:t>				</a:t>
            </a:r>
            <a:r>
              <a:rPr kumimoji="0" lang="fr-FR" sz="2400" dirty="0">
                <a:latin typeface="Calibri" pitchFamily="34" charset="0"/>
              </a:rPr>
              <a:t>facture = </a:t>
            </a:r>
            <a:r>
              <a:rPr kumimoji="0" lang="fr-FR" sz="2400" dirty="0" smtClean="0">
                <a:latin typeface="Calibri" pitchFamily="34" charset="0"/>
              </a:rPr>
              <a:t>accessoire informatique        </a:t>
            </a:r>
            <a:endParaRPr kumimoji="0" lang="fr-FR" sz="2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kumimoji="0" lang="fr-FR" sz="2400" dirty="0">
                <a:latin typeface="Calibri" pitchFamily="34" charset="0"/>
              </a:rPr>
              <a:t>					→ forfait  </a:t>
            </a:r>
            <a:r>
              <a:rPr kumimoji="0" lang="fr-FR" sz="2400" dirty="0" smtClean="0">
                <a:latin typeface="Calibri" pitchFamily="34" charset="0"/>
              </a:rPr>
              <a:t>fonctionnement</a:t>
            </a:r>
          </a:p>
          <a:p>
            <a:pPr eaLnBrk="1" hangingPunct="1">
              <a:spcBef>
                <a:spcPct val="20000"/>
              </a:spcBef>
            </a:pPr>
            <a:r>
              <a:rPr kumimoji="0" lang="fr-FR" sz="2400" dirty="0">
                <a:latin typeface="Calibri" pitchFamily="34" charset="0"/>
              </a:rPr>
              <a:t>	</a:t>
            </a:r>
            <a:r>
              <a:rPr kumimoji="0" lang="fr-FR" sz="2400" dirty="0" smtClean="0">
                <a:latin typeface="Calibri" pitchFamily="34" charset="0"/>
              </a:rPr>
              <a:t>				     si prix unitaire &lt; 500 </a:t>
            </a:r>
            <a:r>
              <a:rPr kumimoji="0" lang="fr-FR" sz="2400" dirty="0">
                <a:latin typeface="Calibri" pitchFamily="34" charset="0"/>
              </a:rPr>
              <a:t>€</a:t>
            </a:r>
            <a:endParaRPr kumimoji="0" lang="fr-BE" sz="2400" dirty="0"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kumimoji="0" lang="fr-BE" sz="2400" dirty="0">
                <a:latin typeface="Calibri" pitchFamily="34" charset="0"/>
              </a:rPr>
              <a:t>	 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9898"/>
          <a:stretch>
            <a:fillRect/>
          </a:stretch>
        </p:blipFill>
        <p:spPr bwMode="auto">
          <a:xfrm>
            <a:off x="611188" y="908050"/>
            <a:ext cx="42862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1944216" cy="17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159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>
                <a:latin typeface="+mj-lt"/>
                <a:ea typeface="+mj-ea"/>
                <a:cs typeface="+mj-cs"/>
              </a:rPr>
              <a:t>Equipement </a:t>
            </a:r>
            <a:r>
              <a:rPr lang="nl-BE" sz="3600" b="1" dirty="0">
                <a:latin typeface="+mj-lt"/>
                <a:ea typeface="+mj-ea"/>
                <a:cs typeface="+mj-cs"/>
              </a:rPr>
              <a:t>(3)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9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12B6A0A4-519E-4156-B613-D982549161B3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25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4213" y="13414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BE" sz="3200" dirty="0">
                <a:latin typeface="+mn-lt"/>
                <a:cs typeface="+mn-cs"/>
              </a:rPr>
              <a:t>	</a:t>
            </a:r>
            <a:r>
              <a:rPr kumimoji="0" lang="fr-BE" sz="3200" dirty="0">
                <a:solidFill>
                  <a:prstClr val="black"/>
                </a:solidFill>
                <a:latin typeface="Calibri"/>
                <a:cs typeface="+mn-cs"/>
              </a:rPr>
              <a:t> Pas de mobilier de bureau</a:t>
            </a:r>
            <a:endParaRPr kumimoji="0" lang="fr-BE" sz="32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kumimoji="0" lang="fr-BE" sz="32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kumimoji="0" lang="fr-BE" sz="32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kumimoji="0" lang="fr-BE" sz="32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fr-BE" sz="3200" dirty="0">
                <a:latin typeface="+mn-lt"/>
                <a:cs typeface="+mn-cs"/>
              </a:rPr>
              <a:t>		</a:t>
            </a:r>
          </a:p>
          <a:p>
            <a:pPr>
              <a:spcBef>
                <a:spcPct val="20000"/>
              </a:spcBef>
              <a:defRPr/>
            </a:pPr>
            <a:r>
              <a:rPr kumimoji="0" lang="fr-BE" sz="3200" dirty="0">
                <a:latin typeface="+mn-lt"/>
                <a:cs typeface="+mn-cs"/>
              </a:rPr>
              <a:t>	</a:t>
            </a:r>
            <a:r>
              <a:rPr kumimoji="0" lang="fr-FR" sz="3200" dirty="0">
                <a:latin typeface="+mn-lt"/>
                <a:cs typeface="+mn-cs"/>
              </a:rPr>
              <a:t>Pas d’acquisition au-delà du 31/12/2016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kumimoji="0" lang="en-GB" sz="3200" dirty="0">
              <a:latin typeface="+mn-lt"/>
              <a:cs typeface="+mn-cs"/>
            </a:endParaRPr>
          </a:p>
        </p:txBody>
      </p:sp>
      <p:grpSp>
        <p:nvGrpSpPr>
          <p:cNvPr id="39943" name="Group 6"/>
          <p:cNvGrpSpPr>
            <a:grpSpLocks/>
          </p:cNvGrpSpPr>
          <p:nvPr/>
        </p:nvGrpSpPr>
        <p:grpSpPr bwMode="auto">
          <a:xfrm>
            <a:off x="3203575" y="2254250"/>
            <a:ext cx="2190750" cy="1638300"/>
            <a:chOff x="1859756" y="2276872"/>
            <a:chExt cx="2191073" cy="1637903"/>
          </a:xfrm>
        </p:grpSpPr>
        <p:pic>
          <p:nvPicPr>
            <p:cNvPr id="399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96"/>
            <a:stretch>
              <a:fillRect/>
            </a:stretch>
          </p:blipFill>
          <p:spPr bwMode="auto">
            <a:xfrm>
              <a:off x="1907704" y="2276872"/>
              <a:ext cx="2143125" cy="163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5"/>
            <p:cNvCxnSpPr/>
            <p:nvPr/>
          </p:nvCxnSpPr>
          <p:spPr>
            <a:xfrm>
              <a:off x="1907388" y="2305440"/>
              <a:ext cx="2143441" cy="14839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94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59756" y="2338065"/>
              <a:ext cx="2170113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Sous-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traitance</a:t>
            </a:r>
            <a:r>
              <a:rPr lang="en-US" i="1" u="sng" dirty="0">
                <a:cs typeface="+mn-cs"/>
              </a:rPr>
              <a:t/>
            </a:r>
            <a:br>
              <a:rPr lang="en-US" i="1" u="sng" dirty="0">
                <a:cs typeface="+mn-cs"/>
              </a:rPr>
            </a:br>
            <a:endParaRPr lang="en-US" i="1" u="sng" dirty="0">
              <a:cs typeface="+mn-cs"/>
            </a:endParaRPr>
          </a:p>
        </p:txBody>
      </p:sp>
      <p:sp>
        <p:nvSpPr>
          <p:cNvPr id="4096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3D75982-4C27-44CE-B220-EE61960EFE52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26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6" name="Content Placeholder 2"/>
          <p:cNvSpPr txBox="1">
            <a:spLocks/>
          </p:cNvSpPr>
          <p:nvPr/>
        </p:nvSpPr>
        <p:spPr bwMode="auto">
          <a:xfrm>
            <a:off x="611188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Prestation de services de tiers extérieurs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kumimoji="0" lang="fr-BE" sz="2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Si pas prévue dans l’annexe I du contrat</a:t>
            </a:r>
          </a:p>
          <a:p>
            <a:pPr eaLnBrk="1" hangingPunct="1">
              <a:spcBef>
                <a:spcPct val="20000"/>
              </a:spcBef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	→ demander l’autorisation de Belspo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kumimoji="0" lang="fr-BE" sz="2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fr-BE" sz="2800">
                <a:solidFill>
                  <a:srgbClr val="000000"/>
                </a:solidFill>
                <a:latin typeface="Arial" charset="0"/>
              </a:rPr>
              <a:t>Limitée à 25% du budget du promoteur</a:t>
            </a:r>
            <a:endParaRPr kumimoji="0" lang="en-GB" sz="2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Frais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généraux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i="1" u="sng" dirty="0">
                <a:cs typeface="+mn-cs"/>
              </a:rPr>
              <a:t/>
            </a:r>
            <a:br>
              <a:rPr lang="en-US" i="1" u="sng" dirty="0">
                <a:cs typeface="+mn-cs"/>
              </a:rPr>
            </a:br>
            <a:endParaRPr lang="en-US" i="1" u="sng" dirty="0">
              <a:cs typeface="+mn-cs"/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B3616EA-BFDC-4169-B988-BE424116067F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27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4213" y="119697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FR" sz="2800" dirty="0">
                <a:latin typeface="Arial" pitchFamily="34" charset="0"/>
                <a:cs typeface="Arial" pitchFamily="34" charset="0"/>
              </a:rPr>
              <a:t>Forfait → pas de justificatif</a:t>
            </a:r>
          </a:p>
          <a:p>
            <a:pPr>
              <a:spcBef>
                <a:spcPct val="20000"/>
              </a:spcBef>
              <a:defRPr/>
            </a:pPr>
            <a:r>
              <a:rPr kumimoji="0" lang="fr-FR" sz="2800" dirty="0">
                <a:latin typeface="Arial" pitchFamily="34" charset="0"/>
                <a:cs typeface="Arial" pitchFamily="34" charset="0"/>
              </a:rPr>
              <a:t>		(pas de contrôle par audit)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0" lang="fr-F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FR" sz="2800" dirty="0">
                <a:latin typeface="Arial" pitchFamily="34" charset="0"/>
                <a:cs typeface="Arial" pitchFamily="34" charset="0"/>
              </a:rPr>
              <a:t>Maximum 5% frais personnel &amp; fonctionnement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0" lang="fr-F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FR" sz="2800" dirty="0">
                <a:latin typeface="Arial" pitchFamily="34" charset="0"/>
                <a:cs typeface="Arial" pitchFamily="34" charset="0"/>
              </a:rPr>
              <a:t>Couverture forfaitaire des frais d’administration, du loyer, des charges, de l’amortissement du matériel, des assurances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4513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Partenariat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international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1055688"/>
            <a:ext cx="8642350" cy="431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7188" indent="-357188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l-BE" sz="2800" dirty="0">
                <a:latin typeface="Arial" charset="0"/>
                <a:cs typeface="+mn-cs"/>
              </a:rPr>
              <a:t>C</a:t>
            </a:r>
            <a:r>
              <a:rPr lang="nl-BE" sz="2800" dirty="0" smtClean="0">
                <a:latin typeface="Arial" charset="0"/>
                <a:cs typeface="+mn-cs"/>
              </a:rPr>
              <a:t>o-</a:t>
            </a:r>
            <a:r>
              <a:rPr lang="nl-BE" sz="2800" dirty="0" err="1" smtClean="0">
                <a:latin typeface="Arial" charset="0"/>
                <a:cs typeface="+mn-cs"/>
              </a:rPr>
              <a:t>financement</a:t>
            </a:r>
            <a:r>
              <a:rPr lang="nl-BE" sz="2800" dirty="0" smtClean="0">
                <a:latin typeface="Arial" charset="0"/>
                <a:cs typeface="+mn-cs"/>
              </a:rPr>
              <a:t> à 50 %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nl-BE" sz="2800" dirty="0" smtClean="0">
              <a:latin typeface="Arial" charset="0"/>
              <a:cs typeface="+mn-cs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nl-BE" sz="2800" dirty="0" smtClean="0">
              <a:latin typeface="Arial" charset="0"/>
              <a:cs typeface="+mn-cs"/>
            </a:endParaRPr>
          </a:p>
          <a:p>
            <a:pPr marL="357188" indent="-357188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l-BE" sz="2800" dirty="0" smtClean="0">
                <a:latin typeface="Arial" charset="0"/>
                <a:cs typeface="+mn-cs"/>
              </a:rPr>
              <a:t>Budget PAI:  </a:t>
            </a:r>
          </a:p>
          <a:p>
            <a:pPr marL="808038" lvl="1" indent="-357188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-"/>
              <a:defRPr/>
            </a:pPr>
            <a:r>
              <a:rPr lang="nl-BE" sz="2600" dirty="0" smtClean="0">
                <a:latin typeface="Arial" charset="0"/>
                <a:cs typeface="+mn-cs"/>
              </a:rPr>
              <a:t>± 100.000 </a:t>
            </a:r>
            <a:r>
              <a:rPr kumimoji="0" lang="fr-BE" sz="2600" dirty="0">
                <a:solidFill>
                  <a:srgbClr val="000000"/>
                </a:solidFill>
                <a:latin typeface="Arial" charset="0"/>
              </a:rPr>
              <a:t>€</a:t>
            </a:r>
            <a:r>
              <a:rPr lang="nl-BE" sz="2600" dirty="0" smtClean="0">
                <a:latin typeface="Arial" charset="0"/>
                <a:cs typeface="+mn-cs"/>
              </a:rPr>
              <a:t> / </a:t>
            </a:r>
            <a:r>
              <a:rPr lang="nl-BE" sz="2600" dirty="0" err="1" smtClean="0">
                <a:latin typeface="Arial" charset="0"/>
                <a:cs typeface="+mn-cs"/>
              </a:rPr>
              <a:t>réseau</a:t>
            </a:r>
            <a:endParaRPr lang="nl-BE" sz="2600" dirty="0" smtClean="0">
              <a:latin typeface="Arial" charset="0"/>
              <a:cs typeface="+mn-cs"/>
            </a:endParaRPr>
          </a:p>
          <a:p>
            <a:pPr marL="808038" lvl="1" indent="-357188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-"/>
              <a:defRPr/>
            </a:pPr>
            <a:r>
              <a:rPr lang="nl-BE" sz="2600" dirty="0" err="1" smtClean="0">
                <a:latin typeface="Arial" charset="0"/>
                <a:cs typeface="+mn-cs"/>
              </a:rPr>
              <a:t>uniquement</a:t>
            </a:r>
            <a:r>
              <a:rPr lang="nl-BE" sz="2600" dirty="0" smtClean="0">
                <a:latin typeface="Arial" charset="0"/>
                <a:cs typeface="+mn-cs"/>
              </a:rPr>
              <a:t> pour </a:t>
            </a:r>
            <a:r>
              <a:rPr lang="nl-BE" sz="2600" dirty="0" err="1" smtClean="0">
                <a:latin typeface="Arial" charset="0"/>
                <a:cs typeface="+mn-cs"/>
              </a:rPr>
              <a:t>personnel</a:t>
            </a:r>
            <a:r>
              <a:rPr lang="nl-BE" sz="2600" dirty="0" smtClean="0">
                <a:latin typeface="Arial" charset="0"/>
                <a:cs typeface="+mn-cs"/>
              </a:rPr>
              <a:t> et </a:t>
            </a:r>
            <a:r>
              <a:rPr lang="nl-BE" sz="2600" dirty="0" err="1" smtClean="0">
                <a:latin typeface="Arial" charset="0"/>
                <a:cs typeface="+mn-cs"/>
              </a:rPr>
              <a:t>fonctionnement</a:t>
            </a:r>
            <a:endParaRPr lang="nl-BE" sz="2600" dirty="0" smtClean="0">
              <a:latin typeface="Arial" charset="0"/>
              <a:cs typeface="+mn-cs"/>
            </a:endParaRPr>
          </a:p>
          <a:p>
            <a:pPr marL="808038" lvl="1" indent="-357188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-"/>
              <a:defRPr/>
            </a:pPr>
            <a:r>
              <a:rPr lang="fr-FR" sz="2600" dirty="0" smtClean="0">
                <a:latin typeface="Arial" charset="0"/>
                <a:cs typeface="+mn-cs"/>
              </a:rPr>
              <a:t>budget ajouté </a:t>
            </a:r>
            <a:r>
              <a:rPr lang="fr-FR" sz="2600" dirty="0">
                <a:latin typeface="Arial" charset="0"/>
                <a:cs typeface="+mn-cs"/>
              </a:rPr>
              <a:t>dans le tableau financier du partenaire belge</a:t>
            </a:r>
            <a:endParaRPr lang="en-US" sz="2600" dirty="0">
              <a:latin typeface="Arial" charset="0"/>
              <a:cs typeface="+mn-cs"/>
            </a:endParaRPr>
          </a:p>
        </p:txBody>
      </p:sp>
      <p:sp>
        <p:nvSpPr>
          <p:cNvPr id="4301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88C26DE-0404-41AE-949B-0937D191ED34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28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9985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2"/>
          <a:stretch>
            <a:fillRect/>
          </a:stretch>
        </p:blipFill>
        <p:spPr bwMode="auto">
          <a:xfrm>
            <a:off x="6588125" y="1268413"/>
            <a:ext cx="9683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4513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Partenariat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international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173D5A12-0EC9-4041-B4F3-CC27571F01B6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29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Content Placeholder 4"/>
          <p:cNvSpPr txBox="1">
            <a:spLocks/>
          </p:cNvSpPr>
          <p:nvPr/>
        </p:nvSpPr>
        <p:spPr bwMode="auto">
          <a:xfrm>
            <a:off x="539750" y="1196975"/>
            <a:ext cx="8424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622300" indent="-265113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fr-FR" sz="2600">
                <a:solidFill>
                  <a:srgbClr val="000000"/>
                </a:solidFill>
                <a:latin typeface="Arial" charset="0"/>
              </a:rPr>
              <a:t>Dépenses à charge du budget PAI:</a:t>
            </a:r>
          </a:p>
          <a:p>
            <a:pPr eaLnBrk="1" hangingPunct="1">
              <a:spcBef>
                <a:spcPct val="20000"/>
              </a:spcBef>
            </a:pPr>
            <a:endParaRPr kumimoji="0" lang="fr-FR" sz="320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-"/>
            </a:pPr>
            <a:r>
              <a:rPr kumimoji="0" lang="fr-BE" sz="2600">
                <a:solidFill>
                  <a:srgbClr val="000000"/>
                </a:solidFill>
                <a:latin typeface="Arial" charset="0"/>
              </a:rPr>
              <a:t>Dépenses effectuées par le partenaire international:</a:t>
            </a:r>
          </a:p>
          <a:p>
            <a:pPr lvl="1" eaLnBrk="1" hangingPunct="1">
              <a:spcBef>
                <a:spcPct val="20000"/>
              </a:spcBef>
            </a:pPr>
            <a:r>
              <a:rPr kumimoji="0" lang="fr-BE" sz="2600">
                <a:solidFill>
                  <a:srgbClr val="000000"/>
                </a:solidFill>
                <a:latin typeface="Arial" charset="0"/>
              </a:rPr>
              <a:t>		</a:t>
            </a:r>
            <a:r>
              <a:rPr kumimoji="0" lang="fr-BE" u="sng">
                <a:solidFill>
                  <a:srgbClr val="000000"/>
                </a:solidFill>
                <a:latin typeface="Arial" charset="0"/>
              </a:rPr>
              <a:t>Déclaration de créance</a:t>
            </a:r>
            <a:r>
              <a:rPr kumimoji="0" lang="fr-BE">
                <a:solidFill>
                  <a:srgbClr val="000000"/>
                </a:solidFill>
                <a:latin typeface="Arial" charset="0"/>
              </a:rPr>
              <a:t> sur papier à en-tête de l’institution du 	partenaire international et signé par son représentant légal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-"/>
            </a:pPr>
            <a:endParaRPr kumimoji="0" lang="fr-BE" sz="220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-"/>
            </a:pPr>
            <a:r>
              <a:rPr kumimoji="0" lang="fr-FR" sz="2600">
                <a:solidFill>
                  <a:srgbClr val="000000"/>
                </a:solidFill>
                <a:latin typeface="Arial" charset="0"/>
              </a:rPr>
              <a:t>Dépenses effectuées par le promoteur belge :</a:t>
            </a:r>
            <a:endParaRPr kumimoji="0" lang="fr-BE" sz="260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kumimoji="0" lang="fr-BE" sz="2200">
                <a:solidFill>
                  <a:srgbClr val="000000"/>
                </a:solidFill>
                <a:latin typeface="Arial" charset="0"/>
              </a:rPr>
              <a:t>		</a:t>
            </a:r>
            <a:r>
              <a:rPr kumimoji="0" lang="fr-BE" u="sng">
                <a:solidFill>
                  <a:srgbClr val="000000"/>
                </a:solidFill>
                <a:latin typeface="Arial" charset="0"/>
              </a:rPr>
              <a:t>Factures ou notes de frais</a:t>
            </a:r>
            <a:r>
              <a:rPr kumimoji="0" lang="fr-BE">
                <a:solidFill>
                  <a:srgbClr val="000000"/>
                </a:solidFill>
                <a:latin typeface="Arial" charset="0"/>
              </a:rPr>
              <a:t> liées aux dépenses concernant le 	partenariat international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3175"/>
            <a:ext cx="5121275" cy="777875"/>
          </a:xfrm>
        </p:spPr>
        <p:txBody>
          <a:bodyPr/>
          <a:lstStyle/>
          <a:p>
            <a:pPr algn="l" eaLnBrk="1" hangingPunct="1"/>
            <a:r>
              <a:rPr lang="nl-NL" b="1" smtClean="0"/>
              <a:t>I. Introduction </a:t>
            </a:r>
            <a:r>
              <a:rPr lang="nl-NL" sz="3600" b="1" smtClean="0"/>
              <a:t>(2)</a:t>
            </a:r>
            <a:endParaRPr lang="en-US" sz="3600" b="1" smtClean="0"/>
          </a:p>
        </p:txBody>
      </p:sp>
      <p:sp>
        <p:nvSpPr>
          <p:cNvPr id="17411" name="Rectangle 108"/>
          <p:cNvSpPr>
            <a:spLocks noChangeArrowheads="1"/>
          </p:cNvSpPr>
          <p:nvPr/>
        </p:nvSpPr>
        <p:spPr bwMode="auto">
          <a:xfrm>
            <a:off x="1331913" y="298450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ctr"/>
            <a:endParaRPr lang="nl-BE"/>
          </a:p>
          <a:p>
            <a:pPr marL="457200" indent="-457200" algn="ctr"/>
            <a:endParaRPr lang="nl-BE">
              <a:latin typeface="Times New Roman" pitchFamily="18" charset="0"/>
            </a:endParaRP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564587CD-1D2A-449A-92C8-3C584B27CBEB}" type="slidenum">
              <a:rPr kumimoji="0" lang="fr-FR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</a:t>
            </a:fld>
            <a:endParaRPr kumimoji="0" lang="fr-FR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Rectangle 107"/>
          <p:cNvSpPr>
            <a:spLocks noChangeArrowheads="1"/>
          </p:cNvSpPr>
          <p:nvPr/>
        </p:nvSpPr>
        <p:spPr bwMode="auto">
          <a:xfrm>
            <a:off x="684213" y="1373188"/>
            <a:ext cx="8135937" cy="4692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l-NL" sz="2600" dirty="0" err="1">
                <a:latin typeface="Arial" pitchFamily="34" charset="0"/>
                <a:cs typeface="Arial" pitchFamily="34" charset="0"/>
              </a:rPr>
              <a:t>Adresse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 email </a:t>
            </a:r>
            <a:r>
              <a:rPr lang="nl-NL" sz="2600" dirty="0" err="1">
                <a:latin typeface="Arial" pitchFamily="34" charset="0"/>
                <a:cs typeface="Arial" pitchFamily="34" charset="0"/>
              </a:rPr>
              <a:t>générale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1257300" lvl="2" indent="-342900">
              <a:lnSpc>
                <a:spcPct val="150000"/>
              </a:lnSpc>
              <a:defRPr/>
            </a:pPr>
            <a:r>
              <a:rPr lang="nl-NL" sz="2600" dirty="0">
                <a:latin typeface="Arial" pitchFamily="34" charset="0"/>
                <a:cs typeface="Arial" pitchFamily="34" charset="0"/>
                <a:hlinkClick r:id="rId2"/>
              </a:rPr>
              <a:t>iap-secretariat@belspo.be</a:t>
            </a:r>
            <a:endParaRPr lang="nl-NL" sz="26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nl-NL" sz="2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l-NL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nl-NL" sz="2600" dirty="0" err="1">
                <a:latin typeface="Arial" pitchFamily="34" charset="0"/>
                <a:cs typeface="Arial" pitchFamily="34" charset="0"/>
              </a:rPr>
              <a:t>mentionner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 dans </a:t>
            </a:r>
            <a:r>
              <a:rPr lang="nl-NL" sz="2600" dirty="0" err="1">
                <a:latin typeface="Arial" pitchFamily="34" charset="0"/>
                <a:cs typeface="Arial" pitchFamily="34" charset="0"/>
              </a:rPr>
              <a:t>chaque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600" dirty="0" err="1">
                <a:latin typeface="Arial" pitchFamily="34" charset="0"/>
                <a:cs typeface="Arial" pitchFamily="34" charset="0"/>
              </a:rPr>
              <a:t>correspondance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800100" lvl="1" indent="-342900">
              <a:lnSpc>
                <a:spcPct val="150000"/>
              </a:lnSpc>
              <a:defRPr/>
            </a:pPr>
            <a:r>
              <a:rPr lang="nl-NL" sz="2600" dirty="0">
                <a:latin typeface="Arial" pitchFamily="34" charset="0"/>
                <a:cs typeface="Arial" pitchFamily="34" charset="0"/>
              </a:rPr>
              <a:t>	PAI P7/..</a:t>
            </a:r>
            <a:endParaRPr lang="nl-BE" sz="26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nl-BE" sz="2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  <a:defRPr/>
            </a:pPr>
            <a:endParaRPr lang="fr-F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BE" sz="4400" b="1" dirty="0">
                <a:latin typeface="+mj-lt"/>
                <a:ea typeface="+mj-ea"/>
                <a:cs typeface="+mj-cs"/>
              </a:rPr>
              <a:t>VIII.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Dispositions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financières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187450" y="2060575"/>
            <a:ext cx="72739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11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nl-BE" sz="2600">
              <a:latin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nl-BE" sz="2600">
                <a:latin typeface="Arial" charset="0"/>
              </a:rPr>
              <a:t>7 tranches annuelles : 2012 tot 2018</a:t>
            </a:r>
          </a:p>
          <a:p>
            <a:pPr lvl="1" eaLnBrk="1" hangingPunct="1">
              <a:lnSpc>
                <a:spcPct val="120000"/>
              </a:lnSpc>
            </a:pPr>
            <a:r>
              <a:rPr lang="nl-BE">
                <a:latin typeface="Arial" charset="0"/>
              </a:rPr>
              <a:t>(indépendantes des dépenses)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nl-BE" sz="260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fr-FR" sz="2600">
                <a:latin typeface="Arial" charset="0"/>
              </a:rPr>
              <a:t>Le budget alloué est disponible durant toute la période du contrat</a:t>
            </a:r>
            <a:endParaRPr lang="nl-BE" sz="2600">
              <a:latin typeface="Arial" charset="0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187450" y="1268413"/>
            <a:ext cx="7021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800" u="sng">
                <a:latin typeface="Arial" charset="0"/>
              </a:rPr>
              <a:t>Budget</a:t>
            </a:r>
            <a:endParaRPr lang="en-US" sz="2800" i="1" u="sng">
              <a:latin typeface="Arial" charset="0"/>
            </a:endParaRPr>
          </a:p>
        </p:txBody>
      </p:sp>
      <p:sp>
        <p:nvSpPr>
          <p:cNvPr id="4506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8625390F-75CF-401A-98AA-910F0E5C49A3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30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Dispositions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financières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(2)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39800" y="2060575"/>
            <a:ext cx="80295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11684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fr-FR" sz="2400">
                <a:latin typeface="Arial" charset="0"/>
              </a:rPr>
              <a:t>Au sein de la même catégorie budgétaire : </a:t>
            </a:r>
          </a:p>
          <a:p>
            <a:pPr eaLnBrk="1" hangingPunct="1">
              <a:spcBef>
                <a:spcPts val="600"/>
              </a:spcBef>
            </a:pPr>
            <a:r>
              <a:rPr lang="fr-FR" sz="2400">
                <a:latin typeface="Arial" charset="0"/>
              </a:rPr>
              <a:t>	-	</a:t>
            </a:r>
            <a:r>
              <a:rPr lang="fr-FR" sz="2200">
                <a:latin typeface="Arial" charset="0"/>
              </a:rPr>
              <a:t>soldes  automatiquement transférés à l'année suivante</a:t>
            </a:r>
          </a:p>
          <a:p>
            <a:pPr eaLnBrk="1" hangingPunct="1">
              <a:buFont typeface="Wingdings" pitchFamily="2" charset="2"/>
              <a:buChar char="§"/>
            </a:pPr>
            <a:endParaRPr lang="fr-FR" sz="2400">
              <a:latin typeface="Arial" charset="0"/>
            </a:endParaRP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400">
                <a:latin typeface="Arial" charset="0"/>
              </a:rPr>
              <a:t>Entre catégories budgétaires différentes :</a:t>
            </a:r>
          </a:p>
          <a:p>
            <a:pPr eaLnBrk="1" hangingPunct="1">
              <a:spcBef>
                <a:spcPts val="600"/>
              </a:spcBef>
            </a:pPr>
            <a:r>
              <a:rPr lang="fr-FR" sz="2200">
                <a:latin typeface="Arial" charset="0"/>
              </a:rPr>
              <a:t>	-	formulaire de transfert  de crédit + visa du service 	financier </a:t>
            </a:r>
            <a:r>
              <a:rPr lang="fr-FR">
                <a:latin typeface="Arial" charset="0"/>
              </a:rPr>
              <a:t>(annexe 2 des directives administratives)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nl-BE">
              <a:latin typeface="Arial" charset="0"/>
            </a:endParaRPr>
          </a:p>
          <a:p>
            <a:pPr eaLnBrk="1" hangingPunct="1"/>
            <a:r>
              <a:rPr lang="nl-BE">
                <a:latin typeface="Arial" charset="0"/>
              </a:rPr>
              <a:t> 	</a:t>
            </a:r>
          </a:p>
          <a:p>
            <a:pPr lvl="1" eaLnBrk="1" hangingPunct="1"/>
            <a:r>
              <a:rPr lang="nl-BE" sz="2200" b="1">
                <a:solidFill>
                  <a:srgbClr val="C00000"/>
                </a:solidFill>
                <a:latin typeface="Arial" charset="0"/>
              </a:rPr>
              <a:t>	 </a:t>
            </a:r>
            <a:r>
              <a:rPr kumimoji="0" lang="nl-BE" sz="2400">
                <a:solidFill>
                  <a:srgbClr val="FF0000"/>
                </a:solidFill>
                <a:latin typeface="Arial" charset="0"/>
              </a:rPr>
              <a:t>Minimum 60 % budget personnel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914400" y="1160463"/>
            <a:ext cx="702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3200" u="sng">
                <a:latin typeface="Arial" charset="0"/>
              </a:rPr>
              <a:t>Transferts de crédits</a:t>
            </a:r>
            <a:endParaRPr lang="en-US" sz="3200" u="sng">
              <a:latin typeface="Arial" charset="0"/>
            </a:endParaRPr>
          </a:p>
        </p:txBody>
      </p:sp>
      <p:sp>
        <p:nvSpPr>
          <p:cNvPr id="4608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0FCE8909-928C-4595-86A3-AD3BD6C9AD62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31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5794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544513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VIII.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Dispositions</a:t>
            </a:r>
            <a:r>
              <a:rPr lang="nl-NL" sz="4400" b="1" dirty="0">
                <a:latin typeface="+mj-lt"/>
                <a:ea typeface="+mj-ea"/>
                <a:cs typeface="+mj-cs"/>
              </a:rPr>
              <a:t> f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inancières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(3)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25563" y="2655888"/>
            <a:ext cx="69913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fr-FR" sz="2800">
                <a:latin typeface="Arial" charset="0"/>
              </a:rPr>
              <a:t>Envoyées 2 fois par an par le service financier de l’institution</a:t>
            </a:r>
            <a:endParaRPr lang="fr-FR" sz="2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fr-FR" sz="2800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2800">
                <a:latin typeface="Arial" charset="0"/>
              </a:rPr>
              <a:t>Aucune dépense après la date de fin du contrat</a:t>
            </a:r>
          </a:p>
          <a:p>
            <a:pPr eaLnBrk="1" hangingPunct="1">
              <a:buFont typeface="Wingdings" pitchFamily="2" charset="2"/>
              <a:buChar char="§"/>
            </a:pPr>
            <a:endParaRPr lang="nl-BE" sz="2800">
              <a:latin typeface="Arial" charset="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900113" y="1341438"/>
            <a:ext cx="7021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3200" u="sng">
                <a:latin typeface="Arial" charset="0"/>
              </a:rPr>
              <a:t>Justification des dépenses</a:t>
            </a:r>
            <a:endParaRPr lang="en-US" sz="3200" u="sng">
              <a:latin typeface="Arial" charset="0"/>
            </a:endParaRPr>
          </a:p>
        </p:txBody>
      </p:sp>
      <p:sp>
        <p:nvSpPr>
          <p:cNvPr id="4711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CDFD1C2-8A89-48A6-873B-732F54D18C68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32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4513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VIII.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Dispositions</a:t>
            </a:r>
            <a:r>
              <a:rPr lang="nl-NL" sz="4400" b="1" dirty="0"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financières</a:t>
            </a:r>
            <a:r>
              <a:rPr lang="nl-NL" sz="4400" b="1" dirty="0">
                <a:latin typeface="+mj-lt"/>
                <a:ea typeface="+mj-ea"/>
                <a:cs typeface="+mj-cs"/>
              </a:rPr>
              <a:t> </a:t>
            </a:r>
            <a:r>
              <a:rPr lang="nl-NL" sz="3600" b="1" dirty="0">
                <a:latin typeface="+mj-lt"/>
                <a:ea typeface="+mj-ea"/>
                <a:cs typeface="+mj-cs"/>
              </a:rPr>
              <a:t>(4)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512F7E55-D3F5-44C6-AC57-880BB5A4D253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33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14425"/>
            <a:ext cx="849153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IX. </a:t>
            </a:r>
            <a:r>
              <a:rPr lang="nl-BE" sz="4400" b="1" dirty="0">
                <a:latin typeface="+mj-lt"/>
                <a:ea typeface="+mj-ea"/>
                <a:cs typeface="+mj-cs"/>
              </a:rPr>
              <a:t>Rapports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756126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9144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u="sng">
                <a:latin typeface="Arial" charset="0"/>
              </a:rPr>
              <a:t>Rapport initial</a:t>
            </a:r>
            <a:r>
              <a:rPr lang="nl-BE" sz="2400">
                <a:latin typeface="Arial" charset="0"/>
              </a:rPr>
              <a:t> :  pour le 30 novembre 2012</a:t>
            </a:r>
          </a:p>
          <a:p>
            <a:pPr eaLnBrk="1" hangingPunct="1">
              <a:spcBef>
                <a:spcPts val="2400"/>
              </a:spcBef>
            </a:pPr>
            <a:r>
              <a:rPr lang="nl-BE" sz="2400" u="sng">
                <a:latin typeface="Arial" charset="0"/>
              </a:rPr>
              <a:t>Rapports annuels</a:t>
            </a:r>
            <a:r>
              <a:rPr lang="nl-BE" sz="2800" u="sng">
                <a:latin typeface="Arial" charset="0"/>
              </a:rPr>
              <a:t> </a:t>
            </a:r>
            <a:r>
              <a:rPr lang="nl-BE" sz="2800">
                <a:latin typeface="Arial" charset="0"/>
              </a:rPr>
              <a:t>: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Partie administrative (personnel) : fichier excel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Partie scientifique (avancement des recherches + fonctionnement du réseau) </a:t>
            </a:r>
          </a:p>
          <a:p>
            <a:pPr eaLnBrk="1" hangingPunct="1">
              <a:spcBef>
                <a:spcPts val="2400"/>
              </a:spcBef>
            </a:pPr>
            <a:r>
              <a:rPr lang="fr-BE" sz="2400" u="sng">
                <a:latin typeface="Arial" charset="0"/>
              </a:rPr>
              <a:t>Rapport pour l’évaluation</a:t>
            </a:r>
            <a:r>
              <a:rPr lang="fr-BE" sz="2400">
                <a:latin typeface="Arial" charset="0"/>
              </a:rPr>
              <a:t> : ? </a:t>
            </a:r>
          </a:p>
          <a:p>
            <a:pPr eaLnBrk="1" hangingPunct="1">
              <a:spcBef>
                <a:spcPts val="2400"/>
              </a:spcBef>
            </a:pPr>
            <a:r>
              <a:rPr lang="fr-BE" sz="2400" u="sng">
                <a:latin typeface="Arial" charset="0"/>
              </a:rPr>
              <a:t>Rapport final</a:t>
            </a:r>
            <a:r>
              <a:rPr lang="fr-BE" sz="2400">
                <a:latin typeface="Arial" charset="0"/>
              </a:rPr>
              <a:t> :   pour le 31 décembre 2017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BE" sz="2400">
                <a:latin typeface="Arial" charset="0"/>
              </a:rPr>
              <a:t>Résumé global</a:t>
            </a:r>
          </a:p>
          <a:p>
            <a:pPr eaLnBrk="1" hangingPunct="1">
              <a:spcBef>
                <a:spcPct val="50000"/>
              </a:spcBef>
            </a:pPr>
            <a:endParaRPr lang="nl-BE" sz="2400">
              <a:latin typeface="Arial" charset="0"/>
            </a:endParaRPr>
          </a:p>
        </p:txBody>
      </p:sp>
      <p:sp>
        <p:nvSpPr>
          <p:cNvPr id="4915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65AED02A-2481-47DA-B201-4A668769C2E1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34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IX. </a:t>
            </a:r>
            <a:r>
              <a:rPr lang="nl-BE" sz="4400" b="1" dirty="0">
                <a:latin typeface="+mj-lt"/>
                <a:ea typeface="+mj-ea"/>
                <a:cs typeface="+mj-cs"/>
              </a:rPr>
              <a:t>Rapports (2)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042988" y="1052513"/>
            <a:ext cx="7850187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3200" u="sng">
                <a:latin typeface="Arial" charset="0"/>
              </a:rPr>
              <a:t>Dates de remise des rapports annuels</a:t>
            </a:r>
          </a:p>
          <a:p>
            <a:pPr eaLnBrk="1" hangingPunct="1">
              <a:spcBef>
                <a:spcPct val="50000"/>
              </a:spcBef>
            </a:pPr>
            <a:r>
              <a:rPr lang="nl-BE" sz="2400">
                <a:latin typeface="Arial" charset="0"/>
              </a:rPr>
              <a:t>	= 3 mois après la fin de chaque exercice </a:t>
            </a:r>
          </a:p>
          <a:p>
            <a:pPr eaLnBrk="1" hangingPunct="1">
              <a:spcBef>
                <a:spcPts val="3000"/>
              </a:spcBef>
              <a:buFont typeface="Wingdings" pitchFamily="2" charset="2"/>
              <a:buChar char="§"/>
            </a:pPr>
            <a:r>
              <a:rPr lang="nl-BE" sz="2800">
                <a:latin typeface="Arial" charset="0"/>
              </a:rPr>
              <a:t>pour les réseaux ayant démarré le 1 avril :   30 juin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800">
                <a:latin typeface="Arial" charset="0"/>
              </a:rPr>
              <a:t>pour les réseaux ayant démarré le 1 octobre : </a:t>
            </a:r>
            <a:r>
              <a:rPr lang="nl-BE" sz="2800">
                <a:latin typeface="Arial" charset="0"/>
              </a:rPr>
              <a:t>31 décembre</a:t>
            </a:r>
            <a:endParaRPr lang="fr-FR" sz="2800">
              <a:latin typeface="Arial" charset="0"/>
            </a:endParaRPr>
          </a:p>
          <a:p>
            <a:pPr lvl="1" eaLnBrk="1" hangingPunct="1">
              <a:spcBef>
                <a:spcPct val="50000"/>
              </a:spcBef>
            </a:pPr>
            <a:endParaRPr lang="fr-FR" sz="2200" b="1">
              <a:solidFill>
                <a:srgbClr val="C00000"/>
              </a:solidFill>
              <a:latin typeface="Arial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sz="2200" b="1">
                <a:solidFill>
                  <a:srgbClr val="C00000"/>
                </a:solidFill>
                <a:latin typeface="Arial" charset="0"/>
              </a:rPr>
              <a:t>	</a:t>
            </a:r>
            <a:r>
              <a:rPr kumimoji="0" lang="fr-FR" sz="2800">
                <a:solidFill>
                  <a:srgbClr val="FF0000"/>
                </a:solidFill>
                <a:latin typeface="Arial" charset="0"/>
              </a:rPr>
              <a:t>Envoi des rapports par le coordinateur 	pour l’ensemble du réseau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nl-BE" sz="3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nl-BE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nl-BE">
              <a:latin typeface="Arial" charset="0"/>
            </a:endParaRPr>
          </a:p>
        </p:txBody>
      </p:sp>
      <p:sp>
        <p:nvSpPr>
          <p:cNvPr id="5018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DEE33592-49F1-44FA-9FE8-C4E18914B20C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35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260975"/>
            <a:ext cx="5794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BE" sz="4400" b="1" dirty="0">
                <a:latin typeface="+mj-lt"/>
                <a:ea typeface="+mj-ea"/>
                <a:cs typeface="+mj-cs"/>
              </a:rPr>
              <a:t>X.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Diffusion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des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résultats</a:t>
            </a:r>
            <a:r>
              <a:rPr lang="nl-BE" sz="4400" b="1" dirty="0">
                <a:latin typeface="+mj-lt"/>
                <a:ea typeface="+mj-ea"/>
                <a:cs typeface="+mj-cs"/>
              </a:rPr>
              <a:t> (1)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93750" y="933450"/>
            <a:ext cx="81692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fr-FR" sz="2800">
                <a:solidFill>
                  <a:srgbClr val="000000"/>
                </a:solidFill>
                <a:latin typeface="Arial" charset="0"/>
              </a:rPr>
              <a:t>Publications, brevets, posters, site web, annonces de colloques, présentations power point,... :</a:t>
            </a:r>
            <a:r>
              <a:rPr lang="fr-FR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sz="2400">
                <a:solidFill>
                  <a:srgbClr val="000000"/>
                </a:solidFill>
                <a:latin typeface="Arial" charset="0"/>
              </a:rPr>
            </a:br>
            <a:r>
              <a:rPr lang="fr-FR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sz="2400">
                <a:solidFill>
                  <a:srgbClr val="000000"/>
                </a:solidFill>
                <a:latin typeface="Arial" charset="0"/>
              </a:rPr>
            </a:br>
            <a:r>
              <a:rPr lang="fr-FR" sz="2400">
                <a:solidFill>
                  <a:srgbClr val="000000"/>
                </a:solidFill>
                <a:latin typeface="Arial" charset="0"/>
              </a:rPr>
              <a:t>- 	mentionner la politique scientifique fédérale 	comme source et de financement </a:t>
            </a:r>
          </a:p>
          <a:p>
            <a:pPr eaLnBrk="1" hangingPunct="1"/>
            <a:r>
              <a:rPr lang="fr-FR" sz="24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fr-FR">
                <a:solidFill>
                  <a:srgbClr val="000000"/>
                </a:solidFill>
                <a:latin typeface="Arial" charset="0"/>
              </a:rPr>
              <a:t>→ texte type dans directives PAI : </a:t>
            </a:r>
            <a:r>
              <a:rPr lang="fr-FR" i="1">
                <a:solidFill>
                  <a:srgbClr val="000000"/>
                </a:solidFill>
                <a:latin typeface="Arial" charset="0"/>
              </a:rPr>
              <a:t>"Cette recherche a été 	financée par la Politique scientifique fédérale au titre du 	Programme Pôles d'attraction interuniversitaires"</a:t>
            </a:r>
            <a:endParaRPr lang="fr-FR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fr-FR" sz="24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fr-FR" sz="2400">
                <a:solidFill>
                  <a:srgbClr val="000000"/>
                </a:solidFill>
                <a:latin typeface="Arial" charset="0"/>
              </a:rPr>
              <a:t>	-	utilisation des logos : BELSPO, PAI, du réseau ....</a:t>
            </a:r>
          </a:p>
          <a:p>
            <a:pPr algn="ctr" eaLnBrk="1" hangingPunct="1">
              <a:buFont typeface="Wingdings" pitchFamily="2" charset="2"/>
              <a:buChar char="§"/>
            </a:pPr>
            <a:endParaRPr lang="fr-FR" sz="1900" b="1" i="1"/>
          </a:p>
          <a:p>
            <a:pPr algn="ctr" eaLnBrk="1" hangingPunct="1">
              <a:buFont typeface="Wingdings" pitchFamily="2" charset="2"/>
              <a:buChar char="§"/>
            </a:pPr>
            <a:endParaRPr lang="fr-FR" sz="1800" i="1">
              <a:latin typeface="Arial" charset="0"/>
            </a:endParaRPr>
          </a:p>
          <a:p>
            <a:pPr algn="ctr" eaLnBrk="1" hangingPunct="1"/>
            <a:endParaRPr lang="fr-FR" sz="1800" i="1">
              <a:latin typeface="Arial" charset="0"/>
            </a:endParaRPr>
          </a:p>
          <a:p>
            <a:pPr algn="ctr" eaLnBrk="1" hangingPunct="1"/>
            <a:r>
              <a:rPr lang="nl-BE" sz="1800" i="1">
                <a:latin typeface="Arial" charset="0"/>
              </a:rPr>
              <a:t>	</a:t>
            </a:r>
            <a:endParaRPr lang="en-US" sz="1800" i="1">
              <a:latin typeface="Arial" charset="0"/>
            </a:endParaRPr>
          </a:p>
        </p:txBody>
      </p:sp>
      <p:sp>
        <p:nvSpPr>
          <p:cNvPr id="5120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87F81592-E881-4892-867E-E117DED3435C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36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BE" sz="4400" b="1">
                <a:solidFill>
                  <a:srgbClr val="000000"/>
                </a:solidFill>
                <a:latin typeface="Calibri" pitchFamily="34" charset="0"/>
              </a:rPr>
              <a:t>X. </a:t>
            </a:r>
            <a:r>
              <a:rPr lang="nl-BE" sz="4400" b="1"/>
              <a:t>Diffusion des résultats </a:t>
            </a:r>
            <a:r>
              <a:rPr lang="nl-BE" sz="4400" b="1">
                <a:solidFill>
                  <a:srgbClr val="000000"/>
                </a:solidFill>
                <a:latin typeface="Calibri" pitchFamily="34" charset="0"/>
              </a:rPr>
              <a:t>(2)</a:t>
            </a:r>
            <a:endParaRPr lang="en-US" sz="4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09600" y="1196752"/>
            <a:ext cx="853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000" dirty="0">
                <a:solidFill>
                  <a:srgbClr val="000000"/>
                </a:solidFill>
                <a:latin typeface="Arial" charset="0"/>
              </a:rPr>
              <a:t>Open </a:t>
            </a:r>
            <a:r>
              <a:rPr lang="fr-FR" sz="3000" dirty="0" smtClean="0">
                <a:solidFill>
                  <a:srgbClr val="000000"/>
                </a:solidFill>
                <a:latin typeface="Arial" charset="0"/>
              </a:rPr>
              <a:t>Access (OA) </a:t>
            </a:r>
            <a:r>
              <a:rPr lang="fr-FR" sz="3000" dirty="0">
                <a:solidFill>
                  <a:srgbClr val="000000"/>
                </a:solidFill>
                <a:latin typeface="Arial" charset="0"/>
              </a:rPr>
              <a:t>: Déclaration de Berlin  (2003)</a:t>
            </a:r>
            <a:endParaRPr lang="fr-BE" sz="3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642798" y="2060848"/>
            <a:ext cx="8426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9144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charset="0"/>
              </a:rPr>
              <a:t>Publications «on line» dans les revues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fr-FR" sz="28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eaLnBrk="1" hangingPunct="1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charset="0"/>
              </a:rPr>
              <a:t>Résultats des recherches</a:t>
            </a:r>
            <a:r>
              <a:rPr lang="fr-FR" sz="2800" dirty="0" smtClean="0">
                <a:latin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</a:rPr>
            </a:br>
            <a:r>
              <a:rPr lang="nl-NL" sz="2400" dirty="0" smtClean="0">
                <a:latin typeface="Arial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dans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</a:rPr>
              <a:t>dépot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 OA de l’institution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Institutional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latin typeface="Arial" pitchFamily="34" charset="0"/>
                <a:cs typeface="Arial" pitchFamily="34" charset="0"/>
              </a:rPr>
              <a:t>OA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Repository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)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defRPr/>
            </a:pPr>
            <a:r>
              <a:rPr lang="nl-NL" sz="2400" dirty="0" err="1" smtClean="0">
                <a:latin typeface="Arial" charset="0"/>
                <a:sym typeface="Wingdings" pitchFamily="2" charset="2"/>
              </a:rPr>
              <a:t>ou</a:t>
            </a:r>
            <a:endParaRPr lang="nl-NL" sz="2400" dirty="0" smtClean="0">
              <a:latin typeface="Arial" charset="0"/>
              <a:sym typeface="Wingdings" pitchFamily="2" charset="2"/>
            </a:endParaRPr>
          </a:p>
          <a:p>
            <a:pPr marL="457200" lvl="1" indent="0" eaLnBrk="1" hangingPunct="1">
              <a:defRPr/>
            </a:pPr>
            <a:r>
              <a:rPr lang="nl-NL" sz="2400" dirty="0" smtClean="0">
                <a:latin typeface="Arial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dans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</a:rPr>
              <a:t>dépot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 OA de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</a:rPr>
              <a:t>Belspo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(bientôt disponible)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fr-FR" sz="24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charset="0"/>
              </a:rPr>
              <a:t>Rapport PAI final</a:t>
            </a:r>
          </a:p>
          <a:p>
            <a:pPr eaLnBrk="1" hangingPunct="1">
              <a:defRPr/>
            </a:pPr>
            <a:r>
              <a:rPr lang="fr-FR" sz="2800" dirty="0" smtClean="0">
                <a:latin typeface="Times New Roman" pitchFamily="18" charset="0"/>
                <a:sym typeface="Wingdings" pitchFamily="2" charset="2"/>
              </a:rPr>
              <a:t>	</a:t>
            </a:r>
            <a:r>
              <a:rPr lang="nl-NL" sz="2400" dirty="0" smtClean="0">
                <a:latin typeface="Arial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dans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</a:rPr>
              <a:t>dépot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</a:rPr>
              <a:t> OA de </a:t>
            </a:r>
            <a:r>
              <a:rPr lang="fr-FR" sz="2400" dirty="0" err="1" smtClean="0">
                <a:solidFill>
                  <a:srgbClr val="000000"/>
                </a:solidFill>
                <a:latin typeface="Arial" charset="0"/>
              </a:rPr>
              <a:t>Belspo</a:t>
            </a:r>
            <a:endParaRPr lang="fr-BE" sz="24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fr-BE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fr-BE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92AE2DF2-F312-405D-820B-951881B0E37A}" type="slidenum">
              <a:rPr kumimoji="0" lang="en-GB" sz="1200" smtClean="0">
                <a:solidFill>
                  <a:srgbClr val="1F497D"/>
                </a:solidFill>
                <a:latin typeface="Arial" charset="0"/>
              </a:rPr>
              <a:pPr eaLnBrk="1" hangingPunct="1"/>
              <a:t>37</a:t>
            </a:fld>
            <a:endParaRPr kumimoji="0" lang="en-GB" sz="1200" smtClean="0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BE" sz="4400" b="1">
                <a:solidFill>
                  <a:srgbClr val="000000"/>
                </a:solidFill>
                <a:latin typeface="Calibri" pitchFamily="34" charset="0"/>
              </a:rPr>
              <a:t>X. </a:t>
            </a:r>
            <a:r>
              <a:rPr lang="nl-BE" sz="4400" b="1"/>
              <a:t>Diffusion des résultats </a:t>
            </a:r>
            <a:r>
              <a:rPr lang="nl-BE" sz="4400" b="1">
                <a:solidFill>
                  <a:srgbClr val="000000"/>
                </a:solidFill>
                <a:latin typeface="Calibri" pitchFamily="34" charset="0"/>
              </a:rPr>
              <a:t>(3)</a:t>
            </a:r>
            <a:endParaRPr lang="en-US" sz="4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609600" y="1052513"/>
            <a:ext cx="85344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lvl="1" eaLnBrk="1" hangingPunct="1"/>
            <a:endParaRPr lang="fr-FR" sz="280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fr-FR" sz="2800" u="sng">
                <a:solidFill>
                  <a:srgbClr val="000000"/>
                </a:solidFill>
                <a:latin typeface="Arial" charset="0"/>
              </a:rPr>
              <a:t>Pour les données relatives à la biodiversité </a:t>
            </a:r>
            <a:r>
              <a:rPr lang="fr-FR" sz="280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1" eaLnBrk="1" hangingPunct="1">
              <a:spcBef>
                <a:spcPts val="1800"/>
              </a:spcBef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nl-NL" sz="2400">
                <a:latin typeface="Arial" charset="0"/>
                <a:sym typeface="Wingdings" pitchFamily="2" charset="2"/>
              </a:rPr>
              <a:t> </a:t>
            </a:r>
            <a:r>
              <a:rPr lang="fr-FR" sz="2400">
                <a:solidFill>
                  <a:srgbClr val="000000"/>
                </a:solidFill>
                <a:latin typeface="Arial" charset="0"/>
              </a:rPr>
              <a:t>plate-forme belge de biodiversité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fr-FR" sz="280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fr-FR" sz="2800" u="sng">
                <a:solidFill>
                  <a:srgbClr val="000000"/>
                </a:solidFill>
                <a:latin typeface="Arial" charset="0"/>
              </a:rPr>
              <a:t>Pour le matériel biologique cultivable</a:t>
            </a:r>
            <a:r>
              <a:rPr lang="fr-FR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400">
                <a:solidFill>
                  <a:srgbClr val="000000"/>
                </a:solidFill>
                <a:latin typeface="Arial" charset="0"/>
              </a:rPr>
              <a:t>tel que bactéries, levures, virus, champignons filamenteux, cellules, tissus, plasmides, ... :</a:t>
            </a:r>
          </a:p>
          <a:p>
            <a:pPr lvl="1" eaLnBrk="1" hangingPunct="1">
              <a:spcBef>
                <a:spcPts val="1800"/>
              </a:spcBef>
            </a:pPr>
            <a:r>
              <a:rPr lang="fr-FR" sz="2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nl-NL" sz="2400">
                <a:latin typeface="Arial" charset="0"/>
                <a:sym typeface="Wingdings" pitchFamily="2" charset="2"/>
              </a:rPr>
              <a:t>  </a:t>
            </a:r>
            <a:r>
              <a:rPr lang="nl-NL" sz="2400">
                <a:latin typeface="Arial" charset="0"/>
              </a:rPr>
              <a:t>Biological Resource Centre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nl-NL" sz="2400">
                <a:latin typeface="Arial" charset="0"/>
                <a:sym typeface="Wingdings" pitchFamily="2" charset="2"/>
              </a:rPr>
              <a:t>  </a:t>
            </a:r>
            <a:r>
              <a:rPr lang="fr-FR" sz="2400">
                <a:solidFill>
                  <a:srgbClr val="000000"/>
                </a:solidFill>
                <a:latin typeface="Arial" charset="0"/>
              </a:rPr>
              <a:t>de préférence au consortium BCCM </a:t>
            </a:r>
          </a:p>
          <a:p>
            <a:pPr lvl="2" eaLnBrk="1" hangingPunct="1"/>
            <a:r>
              <a:rPr lang="fr-FR" sz="24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nl-NL" sz="2400">
                <a:latin typeface="Arial" charset="0"/>
              </a:rPr>
              <a:t>(</a:t>
            </a:r>
            <a:r>
              <a:rPr lang="nl-NL" sz="2400">
                <a:latin typeface="Arial" charset="0"/>
                <a:hlinkClick r:id="rId3"/>
              </a:rPr>
              <a:t>http://www.belspo.be/bccm</a:t>
            </a:r>
            <a:r>
              <a:rPr lang="nl-NL" sz="2400">
                <a:latin typeface="Arial" charset="0"/>
              </a:rPr>
              <a:t>) </a:t>
            </a:r>
            <a:endParaRPr lang="en-GB" sz="2400">
              <a:latin typeface="Arial" charset="0"/>
            </a:endParaRPr>
          </a:p>
          <a:p>
            <a:pPr lvl="1" eaLnBrk="1" hangingPunct="1"/>
            <a:endParaRPr lang="fr-FR" sz="240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fr-FR" sz="2800">
                <a:solidFill>
                  <a:srgbClr val="000000"/>
                </a:solidFill>
                <a:latin typeface="Arial" charset="0"/>
              </a:rPr>
              <a:t>	</a:t>
            </a:r>
            <a:endParaRPr lang="fr-BE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FD7B696F-714D-4638-B4EF-3E61B462F2F1}" type="slidenum">
              <a:rPr kumimoji="0" lang="en-GB" sz="1200" smtClean="0">
                <a:solidFill>
                  <a:srgbClr val="1F497D"/>
                </a:solidFill>
                <a:latin typeface="Arial" charset="0"/>
              </a:rPr>
              <a:pPr eaLnBrk="1" hangingPunct="1"/>
              <a:t>38</a:t>
            </a:fld>
            <a:endParaRPr kumimoji="0" lang="en-GB" sz="1200" smtClean="0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539750" y="115888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427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61423DC6-147E-487C-8AFC-FF4CE80CCFDD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39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8" name="Tekstvak 8"/>
          <p:cNvSpPr txBox="1">
            <a:spLocks noChangeArrowheads="1"/>
          </p:cNvSpPr>
          <p:nvPr/>
        </p:nvSpPr>
        <p:spPr bwMode="auto">
          <a:xfrm>
            <a:off x="2124075" y="1844675"/>
            <a:ext cx="5976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nl-NL" sz="3600">
              <a:latin typeface="Arial" charset="0"/>
            </a:endParaRPr>
          </a:p>
          <a:p>
            <a:pPr eaLnBrk="1" hangingPunct="1"/>
            <a:endParaRPr lang="en-GB" sz="3600">
              <a:latin typeface="Arial" charset="0"/>
            </a:endParaRP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93763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3175"/>
            <a:ext cx="7920038" cy="777875"/>
          </a:xfrm>
        </p:spPr>
        <p:txBody>
          <a:bodyPr/>
          <a:lstStyle/>
          <a:p>
            <a:pPr algn="l" eaLnBrk="1" hangingPunct="1"/>
            <a:r>
              <a:rPr lang="nl-NL" b="1" dirty="0" smtClean="0"/>
              <a:t>II. </a:t>
            </a:r>
            <a:r>
              <a:rPr lang="nl-NL" b="1" dirty="0" err="1" smtClean="0"/>
              <a:t>Objectifs</a:t>
            </a:r>
            <a:endParaRPr lang="en-US" b="1" dirty="0" smtClean="0"/>
          </a:p>
        </p:txBody>
      </p:sp>
      <p:sp>
        <p:nvSpPr>
          <p:cNvPr id="18435" name="Rectangle 108"/>
          <p:cNvSpPr>
            <a:spLocks noChangeArrowheads="1"/>
          </p:cNvSpPr>
          <p:nvPr/>
        </p:nvSpPr>
        <p:spPr bwMode="auto">
          <a:xfrm>
            <a:off x="1331913" y="298450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ctr"/>
            <a:endParaRPr lang="nl-BE">
              <a:solidFill>
                <a:srgbClr val="000000"/>
              </a:solidFill>
            </a:endParaRPr>
          </a:p>
          <a:p>
            <a:pPr marL="457200" indent="-457200" algn="ctr"/>
            <a:endParaRPr lang="nl-B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57DC0D77-B496-4325-9804-5A24BDFA935A}" type="slidenum">
              <a:rPr kumimoji="0" lang="fr-FR" sz="1200" smtClean="0">
                <a:solidFill>
                  <a:srgbClr val="1F497D"/>
                </a:solidFill>
                <a:latin typeface="Arial" charset="0"/>
              </a:rPr>
              <a:pPr eaLnBrk="1" hangingPunct="1"/>
              <a:t>4</a:t>
            </a:fld>
            <a:endParaRPr kumimoji="0" lang="fr-FR" sz="1200" smtClean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744538" y="1052513"/>
            <a:ext cx="80645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22288" lvl="1" indent="-342900" defTabSz="268288" eaLnBrk="0" hangingPunct="0">
              <a:lnSpc>
                <a:spcPts val="3000"/>
              </a:lnSpc>
              <a:spcBef>
                <a:spcPts val="18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300">
                <a:latin typeface="Arial" charset="0"/>
              </a:rPr>
              <a:t>Renforcer la recherche fondamentale en Belgique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18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300">
                <a:latin typeface="Arial" charset="0"/>
              </a:rPr>
              <a:t>Accorder des moyens humains et matériels supplémentaires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18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300">
                <a:latin typeface="Arial" charset="0"/>
              </a:rPr>
              <a:t>Stimuler la collaboration entre équipes de recherche 	d’universités appartenant à des communautés différentes 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18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300">
                <a:latin typeface="Arial" charset="0"/>
              </a:rPr>
              <a:t>Permettre à des jeunes équipes de profiter de l’environnement 	d’excellence constitué par un réseau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18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300">
                <a:latin typeface="Arial" charset="0"/>
              </a:rPr>
              <a:t>Faciliter l’insertion des équipes de recherche belges dans des réseaux européens et internationaux </a:t>
            </a:r>
            <a:endParaRPr lang="en-GB" sz="23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5205412" cy="777875"/>
          </a:xfrm>
        </p:spPr>
        <p:txBody>
          <a:bodyPr/>
          <a:lstStyle/>
          <a:p>
            <a:pPr algn="l" eaLnBrk="1" hangingPunct="1"/>
            <a:r>
              <a:rPr lang="nl-NL" b="1" smtClean="0"/>
              <a:t>III. </a:t>
            </a:r>
            <a:r>
              <a:rPr lang="nl-BE" b="1" smtClean="0"/>
              <a:t>Historique</a:t>
            </a:r>
            <a:endParaRPr lang="en-US" smtClean="0"/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F1BF0A94-A816-4A3A-AD37-413192802806}" type="slidenum">
              <a:rPr kumimoji="0" lang="fr-FR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5</a:t>
            </a:fld>
            <a:endParaRPr kumimoji="0" lang="fr-FR" sz="1200" smtClean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1042988" y="908050"/>
          <a:ext cx="7715250" cy="47069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35921"/>
                <a:gridCol w="1926265"/>
                <a:gridCol w="2553064"/>
              </a:tblGrid>
              <a:tr h="694882">
                <a:tc>
                  <a:txBody>
                    <a:bodyPr/>
                    <a:lstStyle/>
                    <a:p>
                      <a:pPr marL="0" marR="0" lvl="0" indent="0" algn="l" defTabSz="1338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PHASE I  	(1987 - 1991)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 réseaux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45 </a:t>
                      </a:r>
                      <a:r>
                        <a:rPr kumimoji="0" lang="nl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millions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5603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8263" algn="l"/>
                        </a:tabLst>
                      </a:pPr>
                      <a:r>
                        <a:rPr kumimoji="0" lang="nl-B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 II  		(1990  – 1995)</a:t>
                      </a:r>
                      <a:endParaRPr kumimoji="0" lang="fr-BE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23 </a:t>
                      </a:r>
                      <a:r>
                        <a:rPr kumimoji="0" lang="fr-BE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réseaux</a:t>
                      </a:r>
                      <a:endParaRPr kumimoji="0" lang="fr-B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kumimoji="0" lang="nl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millions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166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8263" algn="l"/>
                        </a:tabLst>
                      </a:pPr>
                      <a:r>
                        <a:rPr kumimoji="0" lang="nl-B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 III 	(1992 – 1996)</a:t>
                      </a:r>
                      <a:endParaRPr kumimoji="0" lang="fr-BE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 réseaux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kumimoji="0" lang="nl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millions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338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 IV 	(1997 -2001)</a:t>
                      </a:r>
                      <a:endParaRPr kumimoji="0" lang="fr-BE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35 réseaux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110 </a:t>
                      </a:r>
                      <a:r>
                        <a:rPr kumimoji="0" lang="nl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millions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  <a:tr h="584813">
                <a:tc>
                  <a:txBody>
                    <a:bodyPr/>
                    <a:lstStyle/>
                    <a:p>
                      <a:pPr marL="0" marR="0" lvl="0" indent="0" algn="l" defTabSz="1338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 V 	(2002 – 2006)</a:t>
                      </a:r>
                      <a:endParaRPr kumimoji="0" lang="fr-BE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36 réseaux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112 </a:t>
                      </a:r>
                      <a:r>
                        <a:rPr kumimoji="0" lang="nl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millions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EUR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  <a:tr h="647712">
                <a:tc>
                  <a:txBody>
                    <a:bodyPr/>
                    <a:lstStyle/>
                    <a:p>
                      <a:pPr marL="0" marR="0" lvl="0" indent="0" algn="l" defTabSz="1166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8263" algn="l"/>
                        </a:tabLst>
                      </a:pPr>
                      <a:r>
                        <a:rPr kumimoji="0" lang="nl-B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 VI	(2007 – 2011)</a:t>
                      </a:r>
                      <a:endParaRPr kumimoji="0" lang="fr-BE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44 réseaux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143 </a:t>
                      </a:r>
                      <a:r>
                        <a:rPr kumimoji="0" lang="nl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millions</a:t>
                      </a: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EUR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338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 VII	(2012  -2017)</a:t>
                      </a: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réseaux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156,5 millions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95" marB="45695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647700"/>
          </a:xfrm>
        </p:spPr>
        <p:txBody>
          <a:bodyPr/>
          <a:lstStyle/>
          <a:p>
            <a:pPr algn="l" eaLnBrk="1" hangingPunct="1"/>
            <a:r>
              <a:rPr lang="nl-NL" b="1" smtClean="0"/>
              <a:t>IV. Quelques chiffres </a:t>
            </a:r>
            <a:endParaRPr lang="en-US" sz="3600" b="1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258888" y="1052513"/>
            <a:ext cx="72024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280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fr-FR" sz="2600" b="1">
                <a:latin typeface="Arial" charset="0"/>
              </a:rPr>
              <a:t> 47 réseaux  </a:t>
            </a:r>
            <a:r>
              <a:rPr lang="fr-FR" sz="2400">
                <a:latin typeface="Arial" charset="0"/>
              </a:rPr>
              <a:t>(</a:t>
            </a:r>
            <a:r>
              <a:rPr lang="fr-FR" sz="2300">
                <a:latin typeface="Arial" charset="0"/>
              </a:rPr>
              <a:t>dont 17 nouveaux</a:t>
            </a:r>
            <a:r>
              <a:rPr lang="fr-FR" sz="2400">
                <a:latin typeface="Arial" charset="0"/>
              </a:rPr>
              <a:t>)</a:t>
            </a:r>
          </a:p>
          <a:p>
            <a:pPr marL="863600" lvl="1" indent="-342900">
              <a:spcBef>
                <a:spcPts val="1800"/>
              </a:spcBef>
              <a:buFont typeface="Arial" charset="0"/>
              <a:buChar char="-"/>
            </a:pPr>
            <a:r>
              <a:rPr lang="nl-BE" sz="2400">
                <a:latin typeface="Arial" charset="0"/>
              </a:rPr>
              <a:t>24 en sciences de la vie</a:t>
            </a:r>
          </a:p>
          <a:p>
            <a:pPr marL="863600" lvl="1" indent="-342900">
              <a:spcBef>
                <a:spcPct val="20000"/>
              </a:spcBef>
              <a:buFont typeface="Arial" charset="0"/>
              <a:buChar char="-"/>
            </a:pPr>
            <a:r>
              <a:rPr lang="nl-BE" sz="2400">
                <a:latin typeface="Arial" charset="0"/>
              </a:rPr>
              <a:t>15 en sciences exactes et appliquées</a:t>
            </a:r>
          </a:p>
          <a:p>
            <a:pPr marL="863600" lvl="1" indent="-342900">
              <a:spcBef>
                <a:spcPct val="20000"/>
              </a:spcBef>
              <a:buFont typeface="Arial" charset="0"/>
              <a:buChar char="-"/>
            </a:pPr>
            <a:r>
              <a:rPr lang="nl-BE" sz="2400">
                <a:latin typeface="Arial" charset="0"/>
              </a:rPr>
              <a:t> 8 en sciences humaines</a:t>
            </a:r>
          </a:p>
          <a:p>
            <a:pPr marL="863600" lvl="1" indent="-342900">
              <a:spcBef>
                <a:spcPct val="20000"/>
              </a:spcBef>
              <a:buFontTx/>
              <a:buChar char="–"/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600" b="1">
                <a:latin typeface="Arial" charset="0"/>
              </a:rPr>
              <a:t> 369 équipes de recherche</a:t>
            </a:r>
          </a:p>
          <a:p>
            <a:pPr marL="863600" lvl="1" indent="-342900">
              <a:spcBef>
                <a:spcPts val="1800"/>
              </a:spcBef>
              <a:buFont typeface="Arial" charset="0"/>
              <a:buChar char="-"/>
            </a:pPr>
            <a:r>
              <a:rPr lang="nl-BE" sz="2400">
                <a:latin typeface="Arial" charset="0"/>
              </a:rPr>
              <a:t>257 promoteurs  belges</a:t>
            </a:r>
          </a:p>
          <a:p>
            <a:pPr marL="863600" lvl="1" indent="-342900">
              <a:spcBef>
                <a:spcPct val="20000"/>
              </a:spcBef>
              <a:buFont typeface="Arial" charset="0"/>
              <a:buChar char="-"/>
            </a:pPr>
            <a:r>
              <a:rPr lang="nl-BE" sz="2400">
                <a:latin typeface="Arial" charset="0"/>
              </a:rPr>
              <a:t>112 partenaires internationaux</a:t>
            </a:r>
            <a:endParaRPr lang="en-US" sz="2400">
              <a:latin typeface="Arial" charset="0"/>
            </a:endParaRPr>
          </a:p>
          <a:p>
            <a:pPr marL="863600" lvl="1" indent="-342900">
              <a:spcBef>
                <a:spcPct val="20000"/>
              </a:spcBef>
              <a:buFont typeface="Arial" charset="0"/>
              <a:buChar char="-"/>
            </a:pPr>
            <a:endParaRPr lang="fr-BE" sz="280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BE" sz="280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fr-BE" sz="280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BE" sz="2800">
              <a:latin typeface="Arial" charset="0"/>
            </a:endParaRP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D114D0E-6BD0-4FD6-854E-23BED5D660D8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6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609600" y="38100"/>
            <a:ext cx="77724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V.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Modalités</a:t>
            </a:r>
            <a:r>
              <a:rPr lang="nl-NL" sz="4400" b="1" dirty="0"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d’exécution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1403350" y="1350963"/>
            <a:ext cx="6769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nl-BE" sz="3200" b="1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nl-BE" sz="3200" b="1">
                <a:latin typeface="Arial" charset="0"/>
              </a:rPr>
              <a:t>Contract  PAI-VII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nl-BE" sz="3200" b="1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nl-BE" sz="3200" b="1">
                <a:latin typeface="Arial" charset="0"/>
              </a:rPr>
              <a:t>Directives administratives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nl-BE" sz="3200" b="1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nl-BE" sz="3200" b="1">
                <a:latin typeface="Arial" charset="0"/>
              </a:rPr>
              <a:t>Homepage : </a:t>
            </a:r>
            <a:r>
              <a:rPr lang="nl-BE" sz="3200" b="1">
                <a:latin typeface="Arial" charset="0"/>
                <a:hlinkClick r:id="rId2"/>
              </a:rPr>
              <a:t>www.belspo.be/iap</a:t>
            </a:r>
            <a:endParaRPr lang="en-US" sz="3200" b="1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en-US" sz="3200" b="1">
              <a:latin typeface="Arial" charset="0"/>
            </a:endParaRPr>
          </a:p>
        </p:txBody>
      </p:sp>
      <p:sp>
        <p:nvSpPr>
          <p:cNvPr id="2151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C86B4FEA-EC93-473F-899B-982336C8FFC8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7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750" y="60325"/>
            <a:ext cx="76327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VI.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Organisa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tion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du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réseau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085850" y="1052513"/>
            <a:ext cx="7950200" cy="472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nl-BE" sz="2800" dirty="0" err="1" smtClean="0">
                <a:latin typeface="Arial" charset="0"/>
                <a:cs typeface="+mn-cs"/>
              </a:rPr>
              <a:t>Coordination</a:t>
            </a:r>
            <a:r>
              <a:rPr lang="nl-BE" sz="2800" dirty="0" smtClean="0">
                <a:latin typeface="Arial" charset="0"/>
                <a:cs typeface="+mn-cs"/>
              </a:rPr>
              <a:t> du </a:t>
            </a:r>
            <a:r>
              <a:rPr lang="nl-BE" sz="2800" dirty="0" err="1" smtClean="0">
                <a:latin typeface="Arial" charset="0"/>
                <a:cs typeface="+mn-cs"/>
              </a:rPr>
              <a:t>réseau</a:t>
            </a:r>
            <a:endParaRPr lang="nl-BE" sz="2800" dirty="0">
              <a:latin typeface="Arial" charset="0"/>
              <a:cs typeface="+mn-cs"/>
            </a:endParaRPr>
          </a:p>
          <a:p>
            <a:pPr marL="468000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nl-BE" sz="2800" dirty="0" smtClean="0">
                <a:latin typeface="Arial" charset="0"/>
                <a:cs typeface="+mn-cs"/>
              </a:rPr>
              <a:t>Réunions</a:t>
            </a:r>
            <a:endParaRPr lang="nl-BE" sz="2800" dirty="0">
              <a:latin typeface="Arial" charset="0"/>
              <a:cs typeface="+mn-cs"/>
            </a:endParaRPr>
          </a:p>
          <a:p>
            <a:pPr lvl="2">
              <a:spcBef>
                <a:spcPts val="600"/>
              </a:spcBef>
              <a:buFont typeface="Arial" pitchFamily="34" charset="0"/>
              <a:buChar char="-"/>
              <a:defRPr/>
            </a:pPr>
            <a:r>
              <a:rPr lang="en-US" dirty="0" smtClean="0">
                <a:latin typeface="Arial" charset="0"/>
                <a:cs typeface="+mn-cs"/>
              </a:rPr>
              <a:t>Kick-off meeting</a:t>
            </a:r>
            <a:endParaRPr lang="en-US" dirty="0">
              <a:latin typeface="Arial" charset="0"/>
              <a:cs typeface="+mn-cs"/>
            </a:endParaRPr>
          </a:p>
          <a:p>
            <a:pPr lvl="2">
              <a:spcBef>
                <a:spcPts val="600"/>
              </a:spcBef>
              <a:buFont typeface="Arial" pitchFamily="34" charset="0"/>
              <a:buChar char="-"/>
              <a:defRPr/>
            </a:pPr>
            <a:r>
              <a:rPr lang="en-US" dirty="0">
                <a:latin typeface="Arial" charset="0"/>
                <a:cs typeface="+mn-cs"/>
              </a:rPr>
              <a:t>Minimum 1 </a:t>
            </a:r>
            <a:r>
              <a:rPr lang="nl-BE" dirty="0" err="1" smtClean="0">
                <a:latin typeface="Arial" charset="0"/>
                <a:cs typeface="+mn-cs"/>
              </a:rPr>
              <a:t>réunion</a:t>
            </a:r>
            <a:r>
              <a:rPr lang="nl-BE" dirty="0" smtClean="0">
                <a:latin typeface="Arial" charset="0"/>
                <a:cs typeface="+mn-cs"/>
              </a:rPr>
              <a:t> par </a:t>
            </a:r>
            <a:r>
              <a:rPr lang="nl-BE" dirty="0" err="1" smtClean="0">
                <a:latin typeface="Arial" charset="0"/>
                <a:cs typeface="+mn-cs"/>
              </a:rPr>
              <a:t>an</a:t>
            </a:r>
            <a:r>
              <a:rPr lang="nl-BE" dirty="0" smtClean="0">
                <a:latin typeface="Arial" charset="0"/>
                <a:cs typeface="+mn-cs"/>
              </a:rPr>
              <a:t> </a:t>
            </a:r>
            <a:endParaRPr lang="en-US" dirty="0">
              <a:latin typeface="Arial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nl-BE" sz="2800" dirty="0" smtClean="0">
                <a:latin typeface="Arial" charset="0"/>
                <a:cs typeface="+mn-cs"/>
              </a:rPr>
              <a:t>Comité </a:t>
            </a:r>
            <a:r>
              <a:rPr lang="nl-BE" sz="2800" dirty="0" err="1" smtClean="0">
                <a:latin typeface="Arial" charset="0"/>
                <a:cs typeface="+mn-cs"/>
              </a:rPr>
              <a:t>d’accompagnement</a:t>
            </a:r>
            <a:r>
              <a:rPr lang="nl-BE" sz="2800" dirty="0" smtClean="0">
                <a:latin typeface="Arial" charset="0"/>
                <a:cs typeface="+mn-cs"/>
              </a:rPr>
              <a:t> (</a:t>
            </a:r>
            <a:r>
              <a:rPr lang="nl-BE" dirty="0" smtClean="0">
                <a:latin typeface="Arial" charset="0"/>
                <a:cs typeface="+mn-cs"/>
              </a:rPr>
              <a:t>experts externes</a:t>
            </a:r>
            <a:r>
              <a:rPr lang="nl-BE" sz="2800" dirty="0" smtClean="0">
                <a:latin typeface="Arial" charset="0"/>
                <a:cs typeface="+mn-cs"/>
              </a:rPr>
              <a:t>)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nl-BE" sz="2800" dirty="0" smtClean="0">
                <a:latin typeface="Arial" charset="0"/>
                <a:cs typeface="+mn-cs"/>
              </a:rPr>
              <a:t>Site web du </a:t>
            </a:r>
            <a:r>
              <a:rPr lang="nl-BE" sz="2800" dirty="0" err="1" smtClean="0">
                <a:latin typeface="Arial" charset="0"/>
                <a:cs typeface="+mn-cs"/>
              </a:rPr>
              <a:t>réseau</a:t>
            </a:r>
            <a:endParaRPr lang="nl-BE" sz="2800" dirty="0" smtClean="0">
              <a:latin typeface="Arial" charset="0"/>
              <a:cs typeface="+mn-cs"/>
            </a:endParaRPr>
          </a:p>
          <a:p>
            <a:pPr marL="457200" lvl="1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nl-BE" sz="2800" dirty="0" err="1" smtClean="0">
                <a:latin typeface="Arial" charset="0"/>
                <a:cs typeface="+mn-cs"/>
              </a:rPr>
              <a:t>Colloque</a:t>
            </a:r>
            <a:r>
              <a:rPr lang="nl-BE" sz="2800" dirty="0" smtClean="0">
                <a:latin typeface="Arial" charset="0"/>
                <a:cs typeface="+mn-cs"/>
              </a:rPr>
              <a:t> </a:t>
            </a:r>
            <a:r>
              <a:rPr lang="nl-BE" sz="2800" dirty="0" err="1" smtClean="0">
                <a:latin typeface="Arial" charset="0"/>
                <a:cs typeface="+mn-cs"/>
              </a:rPr>
              <a:t>international</a:t>
            </a:r>
            <a:endParaRPr lang="nl-BE" sz="2800" dirty="0" smtClean="0">
              <a:latin typeface="Arial" charset="0"/>
              <a:cs typeface="+mn-cs"/>
            </a:endParaRPr>
          </a:p>
          <a:p>
            <a:pPr marL="457200" lvl="1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nl-BE" sz="2800" dirty="0" err="1" smtClean="0">
                <a:latin typeface="Arial" charset="0"/>
                <a:cs typeface="+mn-cs"/>
              </a:rPr>
              <a:t>Network-driven</a:t>
            </a:r>
            <a:r>
              <a:rPr lang="nl-BE" sz="2800" dirty="0" smtClean="0">
                <a:latin typeface="Arial" charset="0"/>
                <a:cs typeface="+mn-cs"/>
              </a:rPr>
              <a:t> training </a:t>
            </a:r>
            <a:r>
              <a:rPr lang="nl-BE" sz="2800" dirty="0" err="1" smtClean="0">
                <a:latin typeface="Arial" charset="0"/>
                <a:cs typeface="+mn-cs"/>
              </a:rPr>
              <a:t>activities</a:t>
            </a:r>
            <a:endParaRPr lang="en-US" sz="2800" dirty="0" smtClean="0">
              <a:latin typeface="Arial" charset="0"/>
              <a:cs typeface="+mn-cs"/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3203575" y="5300663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nl-BE"/>
          </a:p>
        </p:txBody>
      </p:sp>
      <p:sp>
        <p:nvSpPr>
          <p:cNvPr id="225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B56CCDDA-3594-4C08-935F-FE80D1CA2909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8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750" y="60325"/>
            <a:ext cx="7632700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Organisation</a:t>
            </a:r>
            <a:r>
              <a:rPr lang="nl-BE" sz="4400" b="1" dirty="0">
                <a:latin typeface="+mj-lt"/>
                <a:ea typeface="+mj-ea"/>
                <a:cs typeface="+mj-cs"/>
              </a:rPr>
              <a:t> du </a:t>
            </a:r>
            <a:r>
              <a:rPr lang="nl-BE" sz="4400" b="1" dirty="0" err="1">
                <a:latin typeface="+mj-lt"/>
                <a:ea typeface="+mj-ea"/>
                <a:cs typeface="+mj-cs"/>
              </a:rPr>
              <a:t>réseau</a:t>
            </a:r>
            <a:r>
              <a:rPr lang="nl-BE" sz="4400" b="1" dirty="0">
                <a:latin typeface="+mj-lt"/>
                <a:ea typeface="+mj-ea"/>
                <a:cs typeface="+mj-cs"/>
              </a:rPr>
              <a:t> </a:t>
            </a:r>
            <a:r>
              <a:rPr lang="nl-BE" sz="3600" b="1" dirty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042988" y="1052513"/>
            <a:ext cx="78120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b="1" u="sng">
                <a:latin typeface="Arial" charset="0"/>
              </a:rPr>
              <a:t>Directives pour les réunions annuelles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Introduction par le coordinateur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Présentation des résultats et des collaborations par les responsables des WP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Presentations par les jeunes chercheurs (posters,....)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Brève réunion administrative (+ PV)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400">
                <a:latin typeface="Arial" charset="0"/>
              </a:rPr>
              <a:t>Tournante dans l’organisation</a:t>
            </a:r>
          </a:p>
          <a:p>
            <a:pPr eaLnBrk="1" hangingPunct="1">
              <a:spcBef>
                <a:spcPts val="3600"/>
              </a:spcBef>
            </a:pPr>
            <a:r>
              <a:rPr lang="nl-BE" sz="2400">
                <a:latin typeface="Arial" charset="0"/>
              </a:rPr>
              <a:t>	     </a:t>
            </a:r>
            <a:r>
              <a:rPr lang="nl-BE" sz="2400">
                <a:solidFill>
                  <a:srgbClr val="FF0000"/>
                </a:solidFill>
                <a:latin typeface="Arial" charset="0"/>
              </a:rPr>
              <a:t>Ne pas oublier d’inviter BELSPO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CAD99142-447C-4613-8FAA-5C80902C60AD}" type="slidenum">
              <a:rPr kumimoji="0" lang="en-GB" sz="1200" smtClean="0">
                <a:solidFill>
                  <a:schemeClr val="tx2"/>
                </a:solidFill>
                <a:latin typeface="Arial" charset="0"/>
              </a:rPr>
              <a:pPr eaLnBrk="1" hangingPunct="1"/>
              <a:t>9</a:t>
            </a:fld>
            <a:endParaRPr kumimoji="0" lang="en-GB" sz="12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3006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 PAI V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formation PAI V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formation PAI V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 PAI VII</Template>
  <TotalTime>1250</TotalTime>
  <Words>1114</Words>
  <Application>Microsoft Office PowerPoint</Application>
  <PresentationFormat>On-screen Show (4:3)</PresentationFormat>
  <Paragraphs>361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Information PAI VII</vt:lpstr>
      <vt:lpstr>1_Information PAI VII</vt:lpstr>
      <vt:lpstr>2_Information PAI VII</vt:lpstr>
      <vt:lpstr>Image</vt:lpstr>
      <vt:lpstr>PowerPoint Presentation</vt:lpstr>
      <vt:lpstr>I. Introduction (1)</vt:lpstr>
      <vt:lpstr>I. Introduction (2)</vt:lpstr>
      <vt:lpstr>II. Objectifs</vt:lpstr>
      <vt:lpstr>III. Historique</vt:lpstr>
      <vt:lpstr>IV. Quelques chiffres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BENALI Naziha</dc:creator>
  <cp:lastModifiedBy>FEYS Véronique</cp:lastModifiedBy>
  <cp:revision>110</cp:revision>
  <cp:lastPrinted>2012-11-05T11:31:44Z</cp:lastPrinted>
  <dcterms:created xsi:type="dcterms:W3CDTF">2012-10-30T13:52:12Z</dcterms:created>
  <dcterms:modified xsi:type="dcterms:W3CDTF">2012-11-19T09:31:10Z</dcterms:modified>
</cp:coreProperties>
</file>